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77" r:id="rId13"/>
    <p:sldId id="276" r:id="rId14"/>
    <p:sldId id="275" r:id="rId15"/>
    <p:sldId id="269" r:id="rId16"/>
    <p:sldId id="270" r:id="rId17"/>
    <p:sldId id="271" r:id="rId18"/>
    <p:sldId id="272" r:id="rId19"/>
    <p:sldId id="273" r:id="rId20"/>
    <p:sldId id="278" r:id="rId21"/>
    <p:sldId id="279" r:id="rId22"/>
    <p:sldId id="280" r:id="rId23"/>
    <p:sldId id="281" r:id="rId24"/>
    <p:sldId id="282" r:id="rId25"/>
    <p:sldId id="283" r:id="rId26"/>
    <p:sldId id="284" r:id="rId27"/>
    <p:sldId id="285" r:id="rId28"/>
    <p:sldId id="286"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3" autoAdjust="0"/>
    <p:restoredTop sz="94660"/>
  </p:normalViewPr>
  <p:slideViewPr>
    <p:cSldViewPr snapToGrid="0">
      <p:cViewPr>
        <p:scale>
          <a:sx n="66" d="100"/>
          <a:sy n="66" d="100"/>
        </p:scale>
        <p:origin x="566"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65AB52-5056-4FA5-BE2D-F8E398FEE488}" type="datetimeFigureOut">
              <a:rPr lang="en-IN" smtClean="0"/>
              <a:t>02-Feb-2025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1235548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65AB52-5056-4FA5-BE2D-F8E398FEE488}" type="datetimeFigureOut">
              <a:rPr lang="en-IN" smtClean="0"/>
              <a:t>02-Feb-2025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350138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65AB52-5056-4FA5-BE2D-F8E398FEE488}" type="datetimeFigureOut">
              <a:rPr lang="en-IN" smtClean="0"/>
              <a:t>02-Feb-2025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604264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65AB52-5056-4FA5-BE2D-F8E398FEE488}" type="datetimeFigureOut">
              <a:rPr lang="en-IN" smtClean="0"/>
              <a:t>02-Feb-2025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662056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565AB52-5056-4FA5-BE2D-F8E398FEE488}" type="datetimeFigureOut">
              <a:rPr lang="en-IN" smtClean="0"/>
              <a:t>02-Feb-2025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120194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65AB52-5056-4FA5-BE2D-F8E398FEE488}" type="datetimeFigureOut">
              <a:rPr lang="en-IN" smtClean="0"/>
              <a:t>02-Feb-2025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172703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65AB52-5056-4FA5-BE2D-F8E398FEE488}" type="datetimeFigureOut">
              <a:rPr lang="en-IN" smtClean="0"/>
              <a:t>02-Feb-2025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12939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65AB52-5056-4FA5-BE2D-F8E398FEE488}" type="datetimeFigureOut">
              <a:rPr lang="en-IN" smtClean="0"/>
              <a:t>02-Feb-2025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392022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5AB52-5056-4FA5-BE2D-F8E398FEE488}" type="datetimeFigureOut">
              <a:rPr lang="en-IN" smtClean="0"/>
              <a:t>02-Feb-2025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3517016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65AB52-5056-4FA5-BE2D-F8E398FEE488}" type="datetimeFigureOut">
              <a:rPr lang="en-IN" smtClean="0"/>
              <a:t>02-Feb-2025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238237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565AB52-5056-4FA5-BE2D-F8E398FEE488}" type="datetimeFigureOut">
              <a:rPr lang="en-IN" smtClean="0"/>
              <a:t>02-Feb-2025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044E27-6250-4D70-B76D-DF9AC11661CA}" type="slidenum">
              <a:rPr lang="en-IN" smtClean="0"/>
              <a:t>‹#›</a:t>
            </a:fld>
            <a:endParaRPr lang="en-IN"/>
          </a:p>
        </p:txBody>
      </p:sp>
    </p:spTree>
    <p:extLst>
      <p:ext uri="{BB962C8B-B14F-4D97-AF65-F5344CB8AC3E}">
        <p14:creationId xmlns:p14="http://schemas.microsoft.com/office/powerpoint/2010/main" val="2639234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5AB52-5056-4FA5-BE2D-F8E398FEE488}" type="datetimeFigureOut">
              <a:rPr lang="en-IN" smtClean="0"/>
              <a:t>02-Feb-2025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044E27-6250-4D70-B76D-DF9AC11661CA}" type="slidenum">
              <a:rPr lang="en-IN" smtClean="0"/>
              <a:t>‹#›</a:t>
            </a:fld>
            <a:endParaRPr lang="en-IN"/>
          </a:p>
        </p:txBody>
      </p:sp>
    </p:spTree>
    <p:extLst>
      <p:ext uri="{BB962C8B-B14F-4D97-AF65-F5344CB8AC3E}">
        <p14:creationId xmlns:p14="http://schemas.microsoft.com/office/powerpoint/2010/main" val="3588200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455" y="288636"/>
            <a:ext cx="9144000" cy="2131291"/>
          </a:xfrm>
        </p:spPr>
        <p:txBody>
          <a:bodyPr>
            <a:normAutofit/>
          </a:bodyPr>
          <a:lstStyle/>
          <a:p>
            <a:r>
              <a:rPr lang="en-US" sz="4800" dirty="0" smtClean="0">
                <a:latin typeface="Times New Roman" panose="02020603050405020304" pitchFamily="18" charset="0"/>
                <a:cs typeface="Times New Roman" panose="02020603050405020304" pitchFamily="18" charset="0"/>
              </a:rPr>
              <a:t>AI and IoT based Remote monitoring and Alerting of Human Elephant Conflict Mitigation</a:t>
            </a:r>
            <a:endParaRPr lang="en-IN" sz="48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3084945" y="2866734"/>
            <a:ext cx="5745019" cy="1655762"/>
          </a:xfrm>
        </p:spPr>
        <p:txBody>
          <a:bodyPr>
            <a:normAutofit lnSpcReduction="10000"/>
          </a:bodyPr>
          <a:lstStyle/>
          <a:p>
            <a:r>
              <a:rPr lang="en-US" dirty="0" smtClean="0">
                <a:latin typeface="Times New Roman" panose="02020603050405020304" pitchFamily="18" charset="0"/>
                <a:cs typeface="Times New Roman" panose="02020603050405020304" pitchFamily="18" charset="0"/>
              </a:rPr>
              <a:t>Dr. J John Paul </a:t>
            </a:r>
          </a:p>
          <a:p>
            <a:r>
              <a:rPr lang="en-US" dirty="0" smtClean="0">
                <a:latin typeface="Times New Roman" panose="02020603050405020304" pitchFamily="18" charset="0"/>
                <a:cs typeface="Times New Roman" panose="02020603050405020304" pitchFamily="18" charset="0"/>
              </a:rPr>
              <a:t>AP/ECE</a:t>
            </a:r>
          </a:p>
          <a:p>
            <a:r>
              <a:rPr lang="en-US" dirty="0" smtClean="0">
                <a:latin typeface="Times New Roman" panose="02020603050405020304" pitchFamily="18" charset="0"/>
                <a:cs typeface="Times New Roman" panose="02020603050405020304" pitchFamily="18" charset="0"/>
              </a:rPr>
              <a:t>Karunya Institute of Technology and Sciences</a:t>
            </a:r>
            <a:endParaRPr lang="en-IN"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497582" y="4708085"/>
            <a:ext cx="2352675" cy="2000250"/>
          </a:xfrm>
          <a:prstGeom prst="rect">
            <a:avLst/>
          </a:prstGeom>
        </p:spPr>
      </p:pic>
      <p:pic>
        <p:nvPicPr>
          <p:cNvPr id="9" name="Picture 8"/>
          <p:cNvPicPr>
            <a:picLocks noChangeAspect="1"/>
          </p:cNvPicPr>
          <p:nvPr/>
        </p:nvPicPr>
        <p:blipFill>
          <a:blip r:embed="rId3"/>
          <a:stretch>
            <a:fillRect/>
          </a:stretch>
        </p:blipFill>
        <p:spPr>
          <a:xfrm>
            <a:off x="4842236" y="4840997"/>
            <a:ext cx="1858241" cy="1828800"/>
          </a:xfrm>
          <a:prstGeom prst="rect">
            <a:avLst/>
          </a:prstGeom>
        </p:spPr>
      </p:pic>
      <p:sp>
        <p:nvSpPr>
          <p:cNvPr id="11" name="AutoShape 4" descr="Swachh Bharat Ministry of Edu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3" name="Picture 12"/>
          <p:cNvPicPr>
            <a:picLocks noChangeAspect="1"/>
          </p:cNvPicPr>
          <p:nvPr/>
        </p:nvPicPr>
        <p:blipFill>
          <a:blip r:embed="rId4"/>
          <a:stretch>
            <a:fillRect/>
          </a:stretch>
        </p:blipFill>
        <p:spPr>
          <a:xfrm>
            <a:off x="1006439" y="5029200"/>
            <a:ext cx="1943100" cy="1828800"/>
          </a:xfrm>
          <a:prstGeom prst="rect">
            <a:avLst/>
          </a:prstGeom>
        </p:spPr>
      </p:pic>
    </p:spTree>
    <p:extLst>
      <p:ext uri="{BB962C8B-B14F-4D97-AF65-F5344CB8AC3E}">
        <p14:creationId xmlns:p14="http://schemas.microsoft.com/office/powerpoint/2010/main" val="22806413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gular Pentagon 5"/>
          <p:cNvSpPr/>
          <p:nvPr/>
        </p:nvSpPr>
        <p:spPr>
          <a:xfrm>
            <a:off x="5495637" y="4405746"/>
            <a:ext cx="5858163" cy="1967346"/>
          </a:xfrm>
          <a:prstGeom prst="pen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2" name="Title 1"/>
          <p:cNvSpPr>
            <a:spLocks noGrp="1"/>
          </p:cNvSpPr>
          <p:nvPr>
            <p:ph type="title"/>
          </p:nvPr>
        </p:nvSpPr>
        <p:spPr/>
        <p:txBody>
          <a:bodyPr>
            <a:normAutofit/>
          </a:bodyPr>
          <a:lstStyle/>
          <a:p>
            <a:r>
              <a:rPr lang="en-IN" sz="3600" dirty="0">
                <a:latin typeface="Times New Roman" panose="02020603050405020304" pitchFamily="18" charset="0"/>
                <a:cs typeface="Times New Roman" panose="02020603050405020304" pitchFamily="18" charset="0"/>
              </a:rPr>
              <a:t>Data Collection Layer (IoT Devices)</a:t>
            </a:r>
            <a:r>
              <a:rPr lang="en-IN" sz="3600" b="1" dirty="0">
                <a:latin typeface="Times New Roman" panose="02020603050405020304" pitchFamily="18" charset="0"/>
                <a:cs typeface="Times New Roman" panose="02020603050405020304" pitchFamily="18" charset="0"/>
              </a:rPr>
              <a:t/>
            </a:r>
            <a:br>
              <a:rPr lang="en-IN" sz="3600" b="1" dirty="0">
                <a:latin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p:cNvSpPr>
          <p:nvPr>
            <p:ph idx="1"/>
          </p:nvPr>
        </p:nvSpPr>
        <p:spPr>
          <a:xfrm>
            <a:off x="838200" y="1357745"/>
            <a:ext cx="10515600" cy="4911582"/>
          </a:xfrm>
        </p:spPr>
        <p:txBody>
          <a:bodyPr>
            <a:normAutofit/>
          </a:bodyPr>
          <a:lstStyle/>
          <a:p>
            <a:pPr marL="0" indent="0">
              <a:buNone/>
            </a:pPr>
            <a:r>
              <a:rPr lang="en-IN" sz="3200" u="sng" dirty="0" smtClean="0">
                <a:solidFill>
                  <a:srgbClr val="FF0000"/>
                </a:solidFill>
                <a:latin typeface="Times New Roman" panose="02020603050405020304" pitchFamily="18" charset="0"/>
                <a:cs typeface="Times New Roman" panose="02020603050405020304" pitchFamily="18" charset="0"/>
              </a:rPr>
              <a:t>Active IR Camera:</a:t>
            </a:r>
          </a:p>
          <a:p>
            <a:pPr marL="0" indent="0">
              <a:buNone/>
            </a:pPr>
            <a:r>
              <a:rPr lang="en-US"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The DS-2CD2043G0-I is a </a:t>
            </a:r>
            <a:r>
              <a:rPr lang="en-US" sz="2600" dirty="0" smtClean="0">
                <a:solidFill>
                  <a:srgbClr val="FF0000"/>
                </a:solidFill>
                <a:latin typeface="Times New Roman" panose="02020603050405020304" pitchFamily="18" charset="0"/>
                <a:cs typeface="Times New Roman" panose="02020603050405020304" pitchFamily="18" charset="0"/>
              </a:rPr>
              <a:t>4MP camera with active infrared (IR) night vision with protection against dust and water</a:t>
            </a:r>
            <a:r>
              <a:rPr lang="en-US" sz="2600" dirty="0" smtClean="0">
                <a:latin typeface="Times New Roman" panose="02020603050405020304" pitchFamily="18" charset="0"/>
                <a:cs typeface="Times New Roman" panose="02020603050405020304" pitchFamily="18" charset="0"/>
              </a:rPr>
              <a:t>, designed for outdoor security surveillance. </a:t>
            </a:r>
            <a:endParaRPr lang="en-IN" sz="2600" dirty="0" smtClean="0">
              <a:latin typeface="Times New Roman" panose="02020603050405020304" pitchFamily="18" charset="0"/>
              <a:cs typeface="Times New Roman" panose="02020603050405020304" pitchFamily="18" charset="0"/>
            </a:endParaRPr>
          </a:p>
          <a:p>
            <a:pPr marL="0" indent="0">
              <a:buNone/>
            </a:pPr>
            <a:r>
              <a:rPr lang="en-US" sz="2600" u="sng" dirty="0" smtClean="0">
                <a:solidFill>
                  <a:srgbClr val="7030A0"/>
                </a:solidFill>
                <a:latin typeface="Times New Roman" panose="02020603050405020304" pitchFamily="18" charset="0"/>
                <a:cs typeface="Times New Roman" panose="02020603050405020304" pitchFamily="18" charset="0"/>
              </a:rPr>
              <a:t>Specifications:</a:t>
            </a:r>
            <a:endParaRPr lang="en-IN" sz="2600" u="sng" dirty="0">
              <a:solidFill>
                <a:srgbClr val="7030A0"/>
              </a:solidFill>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Resolution: 4 MP (2688 × 1520).</a:t>
            </a:r>
          </a:p>
          <a:p>
            <a:r>
              <a:rPr lang="en-US" sz="2200" dirty="0">
                <a:latin typeface="Times New Roman" panose="02020603050405020304" pitchFamily="18" charset="0"/>
                <a:cs typeface="Times New Roman" panose="02020603050405020304" pitchFamily="18" charset="0"/>
              </a:rPr>
              <a:t>Night Vision Range: Up to 30 meters (with built-in IR LEDs).</a:t>
            </a:r>
          </a:p>
          <a:p>
            <a:r>
              <a:rPr lang="en-US" sz="2200" dirty="0">
                <a:latin typeface="Times New Roman" panose="02020603050405020304" pitchFamily="18" charset="0"/>
                <a:cs typeface="Times New Roman" panose="02020603050405020304" pitchFamily="18" charset="0"/>
              </a:rPr>
              <a:t>Day Vision: Full-color imaging.</a:t>
            </a:r>
          </a:p>
          <a:p>
            <a:r>
              <a:rPr lang="en-US" sz="2200" dirty="0" smtClean="0">
                <a:latin typeface="Times New Roman" panose="02020603050405020304" pitchFamily="18" charset="0"/>
                <a:cs typeface="Times New Roman" panose="02020603050405020304" pitchFamily="18" charset="0"/>
              </a:rPr>
              <a:t>Weatherproof </a:t>
            </a:r>
            <a:r>
              <a:rPr lang="en-US" sz="2200" dirty="0">
                <a:latin typeface="Times New Roman" panose="02020603050405020304" pitchFamily="18" charset="0"/>
                <a:cs typeface="Times New Roman" panose="02020603050405020304" pitchFamily="18" charset="0"/>
              </a:rPr>
              <a:t>Rating: IP67.</a:t>
            </a:r>
          </a:p>
          <a:p>
            <a:r>
              <a:rPr lang="en-US" sz="2200" dirty="0">
                <a:latin typeface="Times New Roman" panose="02020603050405020304" pitchFamily="18" charset="0"/>
                <a:cs typeface="Times New Roman" panose="02020603050405020304" pitchFamily="18" charset="0"/>
              </a:rPr>
              <a:t>Power Supply: 12V DC</a:t>
            </a:r>
          </a:p>
          <a:p>
            <a:pPr marL="0" indent="0">
              <a:buNone/>
            </a:pPr>
            <a:endParaRPr lang="en-IN" dirty="0"/>
          </a:p>
        </p:txBody>
      </p:sp>
      <p:sp>
        <p:nvSpPr>
          <p:cNvPr id="5" name="Rectangle 4"/>
          <p:cNvSpPr/>
          <p:nvPr/>
        </p:nvSpPr>
        <p:spPr>
          <a:xfrm>
            <a:off x="6253018" y="4879309"/>
            <a:ext cx="4424219" cy="1200329"/>
          </a:xfrm>
          <a:prstGeom prst="rect">
            <a:avLst/>
          </a:prstGeom>
        </p:spPr>
        <p:txBody>
          <a:bodyPr wrap="square">
            <a:spAutoFit/>
          </a:bodyPr>
          <a:lstStyle/>
          <a:p>
            <a:pPr>
              <a:buFont typeface="Arial" panose="020B0604020202020204" pitchFamily="34" charset="0"/>
              <a:buChar char="•"/>
            </a:pPr>
            <a:r>
              <a:rPr lang="en-US" b="0" i="0" dirty="0" smtClean="0">
                <a:solidFill>
                  <a:srgbClr val="404040"/>
                </a:solidFill>
                <a:effectLst/>
                <a:latin typeface="Inter"/>
              </a:rPr>
              <a:t>Thermal IR cameras detect elephants      </a:t>
            </a:r>
          </a:p>
          <a:p>
            <a:r>
              <a:rPr lang="en-US" dirty="0" smtClean="0">
                <a:solidFill>
                  <a:srgbClr val="404040"/>
                </a:solidFill>
                <a:latin typeface="Inter"/>
              </a:rPr>
              <a:t>  </a:t>
            </a:r>
            <a:r>
              <a:rPr lang="en-US" b="0" i="0" dirty="0" smtClean="0">
                <a:solidFill>
                  <a:srgbClr val="404040"/>
                </a:solidFill>
                <a:effectLst/>
                <a:latin typeface="Inter"/>
              </a:rPr>
              <a:t>from long distances.</a:t>
            </a:r>
          </a:p>
          <a:p>
            <a:pPr>
              <a:buFont typeface="Arial" panose="020B0604020202020204" pitchFamily="34" charset="0"/>
              <a:buChar char="•"/>
            </a:pPr>
            <a:endParaRPr lang="en-US" b="0" i="0" dirty="0" smtClean="0">
              <a:solidFill>
                <a:srgbClr val="404040"/>
              </a:solidFill>
              <a:effectLst/>
              <a:latin typeface="Inter"/>
            </a:endParaRPr>
          </a:p>
          <a:p>
            <a:pPr>
              <a:buFont typeface="Arial" panose="020B0604020202020204" pitchFamily="34" charset="0"/>
              <a:buChar char="•"/>
            </a:pPr>
            <a:r>
              <a:rPr lang="en-US" b="0" i="0" dirty="0" smtClean="0">
                <a:solidFill>
                  <a:srgbClr val="404040"/>
                </a:solidFill>
                <a:effectLst/>
                <a:latin typeface="Inter"/>
              </a:rPr>
              <a:t>PIR provide additional motion detection.</a:t>
            </a:r>
            <a:endParaRPr lang="en-US" b="0" i="0" dirty="0">
              <a:solidFill>
                <a:srgbClr val="404040"/>
              </a:solidFill>
              <a:effectLst/>
              <a:latin typeface="Inter"/>
            </a:endParaRPr>
          </a:p>
        </p:txBody>
      </p:sp>
      <p:pic>
        <p:nvPicPr>
          <p:cNvPr id="4098" name="Picture 2" descr="Infrared Night Vision Camera Module for Raspberry Pi with 5MP 1080p  Camera+OV5647 Chip+5 Megapixel Sensor+72° Wide Angle Fisheye Lens+850 IR  Fill Light,Video Webcam for Raspberry pi B 3/2 : Amazon.ca: Electron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39144">
            <a:off x="8961273" y="2990116"/>
            <a:ext cx="25336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0341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Times New Roman" panose="02020603050405020304" pitchFamily="18" charset="0"/>
                <a:cs typeface="Times New Roman" panose="02020603050405020304" pitchFamily="18" charset="0"/>
              </a:rPr>
              <a:t>2) Data </a:t>
            </a:r>
            <a:r>
              <a:rPr lang="en-IN" sz="3600" dirty="0" smtClean="0">
                <a:latin typeface="Times New Roman" panose="02020603050405020304" pitchFamily="18" charset="0"/>
                <a:cs typeface="Times New Roman" panose="02020603050405020304" pitchFamily="18" charset="0"/>
              </a:rPr>
              <a:t>Processing </a:t>
            </a:r>
            <a:r>
              <a:rPr lang="en-IN" sz="3600" dirty="0">
                <a:latin typeface="Times New Roman" panose="02020603050405020304" pitchFamily="18" charset="0"/>
                <a:cs typeface="Times New Roman" panose="02020603050405020304" pitchFamily="18" charset="0"/>
              </a:rPr>
              <a:t>Layer </a:t>
            </a:r>
            <a:r>
              <a:rPr lang="en-IN" sz="3600" dirty="0" smtClean="0">
                <a:latin typeface="Times New Roman" panose="02020603050405020304" pitchFamily="18" charset="0"/>
                <a:cs typeface="Times New Roman" panose="02020603050405020304" pitchFamily="18" charset="0"/>
              </a:rPr>
              <a:t>(</a:t>
            </a:r>
            <a:r>
              <a:rPr lang="en-IN" sz="3600" dirty="0" smtClean="0">
                <a:latin typeface="Times New Roman" panose="02020603050405020304" pitchFamily="18" charset="0"/>
                <a:cs typeface="Times New Roman" panose="02020603050405020304" pitchFamily="18" charset="0"/>
              </a:rPr>
              <a:t>Edge computing)</a:t>
            </a:r>
            <a:r>
              <a:rPr lang="en-IN" sz="3600" b="1" dirty="0">
                <a:latin typeface="Times New Roman" panose="02020603050405020304" pitchFamily="18" charset="0"/>
                <a:cs typeface="Times New Roman" panose="02020603050405020304" pitchFamily="18" charset="0"/>
              </a:rPr>
              <a:t/>
            </a:r>
            <a:br>
              <a:rPr lang="en-IN" sz="3600" b="1" dirty="0">
                <a:latin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p:cNvSpPr>
          <p:nvPr>
            <p:ph idx="1"/>
          </p:nvPr>
        </p:nvSpPr>
        <p:spPr>
          <a:xfrm>
            <a:off x="838200" y="1394690"/>
            <a:ext cx="8017163" cy="4911582"/>
          </a:xfrm>
        </p:spPr>
        <p:txBody>
          <a:bodyPr>
            <a:normAutofit fontScale="92500" lnSpcReduction="10000"/>
          </a:bodyPr>
          <a:lstStyle/>
          <a:p>
            <a:pPr marL="0" indent="0">
              <a:buNone/>
            </a:pPr>
            <a:r>
              <a:rPr lang="en-IN" sz="3200" u="sng" dirty="0" smtClean="0">
                <a:solidFill>
                  <a:srgbClr val="FF0000"/>
                </a:solidFill>
                <a:latin typeface="Times New Roman" panose="02020603050405020304" pitchFamily="18" charset="0"/>
                <a:cs typeface="Times New Roman" panose="02020603050405020304" pitchFamily="18" charset="0"/>
              </a:rPr>
              <a:t>Preferred Model: Raspberry Pi 4</a:t>
            </a:r>
          </a:p>
          <a:p>
            <a:pPr marL="0" indent="0">
              <a:buNone/>
            </a:pPr>
            <a:r>
              <a:rPr lang="en-US" dirty="0" smtClean="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Raspberry Pi </a:t>
            </a:r>
            <a:r>
              <a:rPr lang="en-US" sz="2400" dirty="0" smtClean="0">
                <a:latin typeface="Times New Roman" panose="02020603050405020304" pitchFamily="18" charset="0"/>
                <a:cs typeface="Times New Roman" panose="02020603050405020304" pitchFamily="18" charset="0"/>
              </a:rPr>
              <a:t>can be used for </a:t>
            </a:r>
            <a:r>
              <a:rPr lang="en-US" sz="2400" b="1" dirty="0" smtClean="0">
                <a:latin typeface="Times New Roman" panose="02020603050405020304" pitchFamily="18" charset="0"/>
                <a:cs typeface="Times New Roman" panose="02020603050405020304" pitchFamily="18" charset="0"/>
              </a:rPr>
              <a:t>AI-powered elephant detection</a:t>
            </a:r>
            <a:r>
              <a:rPr lang="en-US" sz="2400" dirty="0" smtClean="0">
                <a:latin typeface="Times New Roman" panose="02020603050405020304" pitchFamily="18" charset="0"/>
                <a:cs typeface="Times New Roman" panose="02020603050405020304" pitchFamily="18" charset="0"/>
              </a:rPr>
              <a:t> in wildlife conservation</a:t>
            </a:r>
            <a:r>
              <a:rPr lang="en-US" sz="2600" dirty="0" smtClean="0">
                <a:latin typeface="Times New Roman" panose="02020603050405020304" pitchFamily="18" charset="0"/>
                <a:cs typeface="Times New Roman" panose="02020603050405020304" pitchFamily="18" charset="0"/>
              </a:rPr>
              <a:t>, by combining camera and computer vision libraries (like OpenCV), enables various image processing tasks.</a:t>
            </a:r>
          </a:p>
          <a:p>
            <a:pPr marL="0" indent="0">
              <a:buNone/>
            </a:pPr>
            <a:r>
              <a:rPr lang="en-US" sz="2600" dirty="0" smtClean="0">
                <a:latin typeface="Times New Roman" panose="02020603050405020304" pitchFamily="18" charset="0"/>
                <a:cs typeface="Times New Roman" panose="02020603050405020304" pitchFamily="18" charset="0"/>
              </a:rPr>
              <a:t>By integrating machine learning and computer vision, Raspberry Pi enables real-time monitoring and alerts.</a:t>
            </a:r>
          </a:p>
          <a:p>
            <a:pPr marL="0" indent="0">
              <a:buNone/>
            </a:pPr>
            <a:r>
              <a:rPr lang="en-US" sz="2600" u="sng" dirty="0" smtClean="0">
                <a:solidFill>
                  <a:srgbClr val="7030A0"/>
                </a:solidFill>
                <a:latin typeface="Times New Roman" panose="02020603050405020304" pitchFamily="18" charset="0"/>
                <a:cs typeface="Times New Roman" panose="02020603050405020304" pitchFamily="18" charset="0"/>
              </a:rPr>
              <a:t>Specifications:</a:t>
            </a:r>
          </a:p>
          <a:p>
            <a:pPr marL="0" indent="0">
              <a:buNone/>
            </a:pPr>
            <a:r>
              <a:rPr lang="en-US" sz="2400" b="1" dirty="0" smtClean="0">
                <a:latin typeface="Times New Roman" panose="02020603050405020304" pitchFamily="18" charset="0"/>
                <a:cs typeface="Times New Roman" panose="02020603050405020304" pitchFamily="18" charset="0"/>
              </a:rPr>
              <a:t>Compact &amp; Affordable: </a:t>
            </a:r>
            <a:r>
              <a:rPr lang="en-US" sz="2400" dirty="0" smtClean="0">
                <a:latin typeface="Times New Roman" panose="02020603050405020304" pitchFamily="18" charset="0"/>
                <a:cs typeface="Times New Roman" panose="02020603050405020304" pitchFamily="18" charset="0"/>
              </a:rPr>
              <a:t>Small in size, low power consumption.</a:t>
            </a:r>
            <a:endParaRPr lang="en-US" sz="2600" u="sng" dirty="0" smtClean="0">
              <a:solidFill>
                <a:srgbClr val="7030A0"/>
              </a:solidFill>
              <a:latin typeface="Times New Roman" panose="02020603050405020304" pitchFamily="18" charset="0"/>
              <a:cs typeface="Times New Roman" panose="02020603050405020304" pitchFamily="18" charset="0"/>
            </a:endParaRPr>
          </a:p>
          <a:p>
            <a:pPr marL="0" indent="0">
              <a:buNone/>
            </a:pPr>
            <a:r>
              <a:rPr lang="en-US" sz="2400" b="1" dirty="0" smtClean="0">
                <a:latin typeface="Times New Roman" panose="02020603050405020304" pitchFamily="18" charset="0"/>
                <a:cs typeface="Times New Roman" panose="02020603050405020304" pitchFamily="18" charset="0"/>
              </a:rPr>
              <a:t>Runs Linux-based OS: </a:t>
            </a:r>
            <a:r>
              <a:rPr lang="en-US" sz="2400" dirty="0" smtClean="0">
                <a:latin typeface="Times New Roman" panose="02020603050405020304" pitchFamily="18" charset="0"/>
                <a:cs typeface="Times New Roman" panose="02020603050405020304" pitchFamily="18" charset="0"/>
              </a:rPr>
              <a:t>Typically Raspberry Pi OS (Raspbian) but also supports Ubuntu, Windows IoT, and others.</a:t>
            </a:r>
          </a:p>
          <a:p>
            <a:pPr marL="0" indent="0">
              <a:buNone/>
            </a:pPr>
            <a:r>
              <a:rPr lang="en-US" sz="2400" b="1" dirty="0" smtClean="0">
                <a:latin typeface="Times New Roman" panose="02020603050405020304" pitchFamily="18" charset="0"/>
                <a:cs typeface="Times New Roman" panose="02020603050405020304" pitchFamily="18" charset="0"/>
              </a:rPr>
              <a:t>Connectivity: </a:t>
            </a:r>
            <a:r>
              <a:rPr lang="en-US" sz="2400" dirty="0" smtClean="0">
                <a:latin typeface="Times New Roman" panose="02020603050405020304" pitchFamily="18" charset="0"/>
                <a:cs typeface="Times New Roman" panose="02020603050405020304" pitchFamily="18" charset="0"/>
              </a:rPr>
              <a:t>Includes Wi-Fi, Bluetooth, USB, HDMI, Ethernet, and sometimes PoE support.</a:t>
            </a:r>
            <a:endParaRPr lang="en-IN" sz="2600" u="sng" dirty="0" smtClean="0">
              <a:solidFill>
                <a:srgbClr val="7030A0"/>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4" name="Picture 3"/>
          <p:cNvPicPr>
            <a:picLocks noChangeAspect="1"/>
          </p:cNvPicPr>
          <p:nvPr/>
        </p:nvPicPr>
        <p:blipFill>
          <a:blip r:embed="rId2"/>
          <a:stretch>
            <a:fillRect/>
          </a:stretch>
        </p:blipFill>
        <p:spPr>
          <a:xfrm>
            <a:off x="8855363" y="1942306"/>
            <a:ext cx="3073039" cy="3073039"/>
          </a:xfrm>
          <a:prstGeom prst="rect">
            <a:avLst/>
          </a:prstGeom>
        </p:spPr>
      </p:pic>
    </p:spTree>
    <p:extLst>
      <p:ext uri="{BB962C8B-B14F-4D97-AF65-F5344CB8AC3E}">
        <p14:creationId xmlns:p14="http://schemas.microsoft.com/office/powerpoint/2010/main" val="1607683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6"/>
            <a:ext cx="10515600" cy="770948"/>
          </a:xfrm>
        </p:spPr>
        <p:txBody>
          <a:bodyPr/>
          <a:lstStyle/>
          <a:p>
            <a:r>
              <a:rPr lang="en-US" dirty="0" smtClean="0">
                <a:latin typeface="Times New Roman" panose="02020603050405020304" pitchFamily="18" charset="0"/>
                <a:cs typeface="Times New Roman" panose="02020603050405020304" pitchFamily="18" charset="0"/>
              </a:rPr>
              <a:t>Comparison of Edge devices </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2876952"/>
              </p:ext>
            </p:extLst>
          </p:nvPr>
        </p:nvGraphicFramePr>
        <p:xfrm>
          <a:off x="681182" y="1136074"/>
          <a:ext cx="10516323" cy="5775273"/>
        </p:xfrm>
        <a:graphic>
          <a:graphicData uri="http://schemas.openxmlformats.org/drawingml/2006/table">
            <a:tbl>
              <a:tblPr firstRow="1" firstCol="1" bandRow="1">
                <a:tableStyleId>{5C22544A-7EE6-4342-B048-85BDC9FD1C3A}</a:tableStyleId>
              </a:tblPr>
              <a:tblGrid>
                <a:gridCol w="2999364">
                  <a:extLst>
                    <a:ext uri="{9D8B030D-6E8A-4147-A177-3AD203B41FA5}">
                      <a16:colId xmlns:a16="http://schemas.microsoft.com/office/drawing/2014/main" val="2828549454"/>
                    </a:ext>
                  </a:extLst>
                </a:gridCol>
                <a:gridCol w="2222869">
                  <a:extLst>
                    <a:ext uri="{9D8B030D-6E8A-4147-A177-3AD203B41FA5}">
                      <a16:colId xmlns:a16="http://schemas.microsoft.com/office/drawing/2014/main" val="821742590"/>
                    </a:ext>
                  </a:extLst>
                </a:gridCol>
                <a:gridCol w="2324858">
                  <a:extLst>
                    <a:ext uri="{9D8B030D-6E8A-4147-A177-3AD203B41FA5}">
                      <a16:colId xmlns:a16="http://schemas.microsoft.com/office/drawing/2014/main" val="295958210"/>
                    </a:ext>
                  </a:extLst>
                </a:gridCol>
                <a:gridCol w="2969232">
                  <a:extLst>
                    <a:ext uri="{9D8B030D-6E8A-4147-A177-3AD203B41FA5}">
                      <a16:colId xmlns:a16="http://schemas.microsoft.com/office/drawing/2014/main" val="3260450604"/>
                    </a:ext>
                  </a:extLst>
                </a:gridCol>
              </a:tblGrid>
              <a:tr h="286125">
                <a:tc>
                  <a:txBody>
                    <a:bodyPr/>
                    <a:lstStyle/>
                    <a:p>
                      <a:pPr algn="just">
                        <a:lnSpc>
                          <a:spcPct val="115000"/>
                        </a:lnSpc>
                        <a:spcAft>
                          <a:spcPts val="0"/>
                        </a:spcAft>
                      </a:pPr>
                      <a:r>
                        <a:rPr lang="en-IN" sz="2800" kern="100" dirty="0">
                          <a:effectLst/>
                          <a:latin typeface="Times New Roman" panose="02020603050405020304" pitchFamily="18" charset="0"/>
                          <a:cs typeface="Times New Roman" panose="02020603050405020304" pitchFamily="18" charset="0"/>
                        </a:rPr>
                        <a:t>Feature</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800" kern="100" dirty="0">
                          <a:effectLst/>
                          <a:latin typeface="Times New Roman" panose="02020603050405020304" pitchFamily="18" charset="0"/>
                          <a:cs typeface="Times New Roman" panose="02020603050405020304" pitchFamily="18" charset="0"/>
                        </a:rPr>
                        <a:t>Arduino</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800" kern="100" dirty="0">
                          <a:effectLst/>
                          <a:latin typeface="Times New Roman" panose="02020603050405020304" pitchFamily="18" charset="0"/>
                          <a:cs typeface="Times New Roman" panose="02020603050405020304" pitchFamily="18" charset="0"/>
                        </a:rPr>
                        <a:t>STM32</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800" kern="100" dirty="0">
                          <a:effectLst/>
                          <a:latin typeface="Times New Roman" panose="02020603050405020304" pitchFamily="18" charset="0"/>
                          <a:cs typeface="Times New Roman" panose="02020603050405020304" pitchFamily="18" charset="0"/>
                        </a:rPr>
                        <a:t>Raspberry Pi</a:t>
                      </a:r>
                      <a:endParaRPr lang="en-IN" sz="36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3046301563"/>
                  </a:ext>
                </a:extLst>
              </a:tr>
              <a:tr h="588878">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Processing Power</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Low</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Medium</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1619627042"/>
                  </a:ext>
                </a:extLst>
              </a:tr>
              <a:tr h="286125">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Memory</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Low</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Medium</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2454649035"/>
                  </a:ext>
                </a:extLst>
              </a:tr>
              <a:tr h="892221">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Operating System Support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No OS</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Limited RTOS</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Full OS</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1777166720"/>
                  </a:ext>
                </a:extLst>
              </a:tr>
              <a:tr h="892221">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Machine Learning Support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Limited</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Moderate</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Extensive</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1335114958"/>
                  </a:ext>
                </a:extLst>
              </a:tr>
              <a:tr h="892221">
                <a:tc>
                  <a:txBody>
                    <a:bodyPr/>
                    <a:lstStyle/>
                    <a:p>
                      <a:pPr>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Ease of Development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Moderate</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356368038"/>
                  </a:ext>
                </a:extLst>
              </a:tr>
              <a:tr h="588878">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Connectivity Options</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Low</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Moderate</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88644097"/>
                  </a:ext>
                </a:extLst>
              </a:tr>
              <a:tr h="588878">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Community Support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Moderate</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Very High</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256327850"/>
                  </a:ext>
                </a:extLst>
              </a:tr>
              <a:tr h="286125">
                <a:tc>
                  <a:txBody>
                    <a:bodyPr/>
                    <a:lstStyle/>
                    <a:p>
                      <a:pPr algn="just">
                        <a:lnSpc>
                          <a:spcPct val="115000"/>
                        </a:lnSpc>
                        <a:spcAft>
                          <a:spcPts val="0"/>
                        </a:spcAft>
                      </a:pPr>
                      <a:r>
                        <a:rPr lang="en-IN" sz="2000" kern="100" dirty="0">
                          <a:effectLst/>
                          <a:latin typeface="Times New Roman" panose="02020603050405020304" pitchFamily="18" charset="0"/>
                          <a:cs typeface="Times New Roman" panose="02020603050405020304" pitchFamily="18" charset="0"/>
                        </a:rPr>
                        <a:t>Cost</a:t>
                      </a:r>
                      <a:endParaRPr lang="en-IN" sz="2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Low</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Medium</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tc>
                  <a:txBody>
                    <a:bodyPr/>
                    <a:lstStyle/>
                    <a:p>
                      <a:pPr algn="just">
                        <a:lnSpc>
                          <a:spcPct val="115000"/>
                        </a:lnSpc>
                        <a:spcAft>
                          <a:spcPts val="0"/>
                        </a:spcAft>
                      </a:pPr>
                      <a:r>
                        <a:rPr lang="en-IN" sz="2400" kern="100" dirty="0">
                          <a:effectLst/>
                          <a:latin typeface="Times New Roman" panose="02020603050405020304" pitchFamily="18" charset="0"/>
                          <a:cs typeface="Times New Roman" panose="02020603050405020304" pitchFamily="18" charset="0"/>
                        </a:rPr>
                        <a:t>Medium</a:t>
                      </a:r>
                      <a:endParaRPr lang="en-I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736" marR="68736" marT="0" marB="0"/>
                </a:tc>
                <a:extLst>
                  <a:ext uri="{0D108BD9-81ED-4DB2-BD59-A6C34878D82A}">
                    <a16:rowId xmlns:a16="http://schemas.microsoft.com/office/drawing/2014/main" val="2143564531"/>
                  </a:ext>
                </a:extLst>
              </a:tr>
            </a:tbl>
          </a:graphicData>
        </a:graphic>
      </p:graphicFrame>
      <p:cxnSp>
        <p:nvCxnSpPr>
          <p:cNvPr id="10" name="Straight Connector 9"/>
          <p:cNvCxnSpPr/>
          <p:nvPr/>
        </p:nvCxnSpPr>
        <p:spPr>
          <a:xfrm>
            <a:off x="8257309" y="1972494"/>
            <a:ext cx="554182"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V="1">
            <a:off x="8361484" y="2933192"/>
            <a:ext cx="748146" cy="461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a:off x="8268884" y="3840635"/>
            <a:ext cx="951346"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6" name="Straight Connector 15"/>
          <p:cNvCxnSpPr/>
          <p:nvPr/>
        </p:nvCxnSpPr>
        <p:spPr>
          <a:xfrm>
            <a:off x="8285018" y="4766724"/>
            <a:ext cx="554182"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a:off x="8257309" y="2542752"/>
            <a:ext cx="554182"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a:off x="8285018" y="5637167"/>
            <a:ext cx="554182"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9" name="Straight Connector 18"/>
          <p:cNvCxnSpPr/>
          <p:nvPr/>
        </p:nvCxnSpPr>
        <p:spPr>
          <a:xfrm>
            <a:off x="8296830" y="6804541"/>
            <a:ext cx="81280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77726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5271"/>
            <a:ext cx="10515600" cy="881784"/>
          </a:xfrm>
        </p:spPr>
        <p:txBody>
          <a:bodyPr>
            <a:normAutofit fontScale="90000"/>
          </a:bodyPr>
          <a:lstStyle/>
          <a:p>
            <a:r>
              <a:rPr lang="en-US" b="1" dirty="0" smtClean="0"/>
              <a:t>AI Algorithm - YOLO </a:t>
            </a:r>
            <a:r>
              <a:rPr lang="en-US" b="1" dirty="0"/>
              <a:t>(You Only Look Once)</a:t>
            </a:r>
            <a:br>
              <a:rPr lang="en-US" b="1" dirty="0"/>
            </a:br>
            <a:endParaRPr lang="en-IN" dirty="0"/>
          </a:p>
        </p:txBody>
      </p:sp>
      <p:sp>
        <p:nvSpPr>
          <p:cNvPr id="3" name="Content Placeholder 2"/>
          <p:cNvSpPr>
            <a:spLocks noGrp="1"/>
          </p:cNvSpPr>
          <p:nvPr>
            <p:ph idx="1"/>
          </p:nvPr>
        </p:nvSpPr>
        <p:spPr>
          <a:xfrm>
            <a:off x="199448" y="1394690"/>
            <a:ext cx="7686965" cy="5249177"/>
          </a:xfrm>
        </p:spPr>
        <p:txBody>
          <a:bodyPr>
            <a:normAutofit fontScale="77500" lnSpcReduction="20000"/>
          </a:bodyPr>
          <a:lstStyle/>
          <a:p>
            <a:pPr marL="0" indent="0" algn="just">
              <a:buNone/>
            </a:pPr>
            <a:r>
              <a:rPr lang="en-US" sz="3100" b="1" dirty="0" smtClean="0">
                <a:solidFill>
                  <a:srgbClr val="FF0000"/>
                </a:solidFill>
                <a:latin typeface="Times New Roman" panose="02020603050405020304" pitchFamily="18" charset="0"/>
                <a:cs typeface="Times New Roman" panose="02020603050405020304" pitchFamily="18" charset="0"/>
              </a:rPr>
              <a:t>Algorithm </a:t>
            </a:r>
            <a:r>
              <a:rPr lang="en-US" sz="3100" b="1" dirty="0">
                <a:solidFill>
                  <a:srgbClr val="FF0000"/>
                </a:solidFill>
                <a:latin typeface="Times New Roman" panose="02020603050405020304" pitchFamily="18" charset="0"/>
                <a:cs typeface="Times New Roman" panose="02020603050405020304" pitchFamily="18" charset="0"/>
              </a:rPr>
              <a:t>Overview</a:t>
            </a:r>
          </a:p>
          <a:p>
            <a:pPr algn="just"/>
            <a:r>
              <a:rPr lang="en-US" sz="3100" dirty="0">
                <a:latin typeface="Times New Roman" panose="02020603050405020304" pitchFamily="18" charset="0"/>
                <a:cs typeface="Times New Roman" panose="02020603050405020304" pitchFamily="18" charset="0"/>
              </a:rPr>
              <a:t>YOLO treats object detection as a </a:t>
            </a:r>
            <a:r>
              <a:rPr lang="en-US" sz="3100" b="1" dirty="0">
                <a:latin typeface="Times New Roman" panose="02020603050405020304" pitchFamily="18" charset="0"/>
                <a:cs typeface="Times New Roman" panose="02020603050405020304" pitchFamily="18" charset="0"/>
              </a:rPr>
              <a:t>single regression problem</a:t>
            </a:r>
            <a:r>
              <a:rPr lang="en-US" sz="3100" dirty="0">
                <a:latin typeface="Times New Roman" panose="02020603050405020304" pitchFamily="18" charset="0"/>
                <a:cs typeface="Times New Roman" panose="02020603050405020304" pitchFamily="18" charset="0"/>
              </a:rPr>
              <a:t> rather than a two-step process like Faster R-CNN.</a:t>
            </a:r>
          </a:p>
          <a:p>
            <a:pPr algn="just"/>
            <a:r>
              <a:rPr lang="en-US" sz="3100" dirty="0">
                <a:latin typeface="Times New Roman" panose="02020603050405020304" pitchFamily="18" charset="0"/>
                <a:cs typeface="Times New Roman" panose="02020603050405020304" pitchFamily="18" charset="0"/>
              </a:rPr>
              <a:t>It divides an image into a </a:t>
            </a:r>
            <a:r>
              <a:rPr lang="en-US" sz="3100" b="1" dirty="0">
                <a:latin typeface="Times New Roman" panose="02020603050405020304" pitchFamily="18" charset="0"/>
                <a:cs typeface="Times New Roman" panose="02020603050405020304" pitchFamily="18" charset="0"/>
              </a:rPr>
              <a:t>grid</a:t>
            </a:r>
            <a:r>
              <a:rPr lang="en-US" sz="3100" dirty="0">
                <a:latin typeface="Times New Roman" panose="02020603050405020304" pitchFamily="18" charset="0"/>
                <a:cs typeface="Times New Roman" panose="02020603050405020304" pitchFamily="18" charset="0"/>
              </a:rPr>
              <a:t> and predicts bounding boxes and class probabilities for objects in one forward pass.</a:t>
            </a:r>
          </a:p>
          <a:p>
            <a:pPr algn="just"/>
            <a:r>
              <a:rPr lang="en-US" sz="3100" dirty="0" smtClean="0">
                <a:latin typeface="Times New Roman" panose="02020603050405020304" pitchFamily="18" charset="0"/>
                <a:cs typeface="Times New Roman" panose="02020603050405020304" pitchFamily="18" charset="0"/>
              </a:rPr>
              <a:t>Outputs </a:t>
            </a:r>
            <a:r>
              <a:rPr lang="en-US" sz="3100" b="1" dirty="0">
                <a:latin typeface="Times New Roman" panose="02020603050405020304" pitchFamily="18" charset="0"/>
                <a:cs typeface="Times New Roman" panose="02020603050405020304" pitchFamily="18" charset="0"/>
              </a:rPr>
              <a:t>bounding boxes, confidence scores, and class probabilities</a:t>
            </a:r>
            <a:r>
              <a:rPr lang="en-US" sz="3100" dirty="0">
                <a:latin typeface="Times New Roman" panose="02020603050405020304" pitchFamily="18" charset="0"/>
                <a:cs typeface="Times New Roman" panose="02020603050405020304" pitchFamily="18" charset="0"/>
              </a:rPr>
              <a:t> in a single run</a:t>
            </a:r>
            <a:r>
              <a:rPr lang="en-US" sz="3100" dirty="0" smtClean="0">
                <a:latin typeface="Times New Roman" panose="02020603050405020304" pitchFamily="18" charset="0"/>
                <a:cs typeface="Times New Roman" panose="02020603050405020304" pitchFamily="18" charset="0"/>
              </a:rPr>
              <a:t>.</a:t>
            </a:r>
          </a:p>
          <a:p>
            <a:pPr marL="0" indent="0" algn="just">
              <a:buNone/>
            </a:pPr>
            <a:endParaRPr lang="en-US" sz="3100" dirty="0">
              <a:latin typeface="Times New Roman" panose="02020603050405020304" pitchFamily="18" charset="0"/>
              <a:cs typeface="Times New Roman" panose="02020603050405020304" pitchFamily="18" charset="0"/>
            </a:endParaRPr>
          </a:p>
          <a:p>
            <a:pPr marL="0" indent="0" algn="just">
              <a:buNone/>
            </a:pPr>
            <a:r>
              <a:rPr lang="en-US" sz="3100" b="1" dirty="0">
                <a:solidFill>
                  <a:srgbClr val="FF0000"/>
                </a:solidFill>
                <a:latin typeface="Times New Roman" panose="02020603050405020304" pitchFamily="18" charset="0"/>
                <a:cs typeface="Times New Roman" panose="02020603050405020304" pitchFamily="18" charset="0"/>
              </a:rPr>
              <a:t>Advantages for Human-Animal Conflict Applications</a:t>
            </a:r>
          </a:p>
          <a:p>
            <a:pPr algn="just">
              <a:buFont typeface="Wingdings" panose="05000000000000000000" pitchFamily="2" charset="2"/>
              <a:buChar char="Ø"/>
            </a:pPr>
            <a:r>
              <a:rPr lang="en-US" sz="3100" b="1" dirty="0" smtClean="0">
                <a:latin typeface="Times New Roman" panose="02020603050405020304" pitchFamily="18" charset="0"/>
                <a:cs typeface="Times New Roman" panose="02020603050405020304" pitchFamily="18" charset="0"/>
              </a:rPr>
              <a:t> Real-time </a:t>
            </a:r>
            <a:r>
              <a:rPr lang="en-US" sz="3100" b="1" dirty="0">
                <a:latin typeface="Times New Roman" panose="02020603050405020304" pitchFamily="18" charset="0"/>
                <a:cs typeface="Times New Roman" panose="02020603050405020304" pitchFamily="18" charset="0"/>
              </a:rPr>
              <a:t>detection</a:t>
            </a:r>
            <a:r>
              <a:rPr lang="en-US" sz="3100" dirty="0">
                <a:latin typeface="Times New Roman" panose="02020603050405020304" pitchFamily="18" charset="0"/>
                <a:cs typeface="Times New Roman" panose="02020603050405020304" pitchFamily="18" charset="0"/>
              </a:rPr>
              <a:t> – Ideal for real-time monitoring of wildlife near human settlements</a:t>
            </a:r>
            <a:r>
              <a:rPr lang="en-US" sz="31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3100" b="1" dirty="0" smtClean="0">
                <a:latin typeface="Times New Roman" panose="02020603050405020304" pitchFamily="18" charset="0"/>
                <a:cs typeface="Times New Roman" panose="02020603050405020304" pitchFamily="18" charset="0"/>
              </a:rPr>
              <a:t>High-speed </a:t>
            </a:r>
            <a:r>
              <a:rPr lang="en-US" sz="3100" b="1" dirty="0">
                <a:latin typeface="Times New Roman" panose="02020603050405020304" pitchFamily="18" charset="0"/>
                <a:cs typeface="Times New Roman" panose="02020603050405020304" pitchFamily="18" charset="0"/>
              </a:rPr>
              <a:t>processing</a:t>
            </a:r>
            <a:r>
              <a:rPr lang="en-US" sz="3100" dirty="0">
                <a:latin typeface="Times New Roman" panose="02020603050405020304" pitchFamily="18" charset="0"/>
                <a:cs typeface="Times New Roman" panose="02020603050405020304" pitchFamily="18" charset="0"/>
              </a:rPr>
              <a:t> – Can process video feeds from drones and surveillance cameras efficiently</a:t>
            </a:r>
            <a:r>
              <a:rPr lang="en-US" sz="31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3100" dirty="0">
                <a:latin typeface="Times New Roman" panose="02020603050405020304" pitchFamily="18" charset="0"/>
                <a:cs typeface="Times New Roman" panose="02020603050405020304" pitchFamily="18" charset="0"/>
              </a:rPr>
              <a:t> </a:t>
            </a:r>
            <a:r>
              <a:rPr lang="en-US" sz="3100" b="1" dirty="0" smtClean="0">
                <a:latin typeface="Times New Roman" panose="02020603050405020304" pitchFamily="18" charset="0"/>
                <a:cs typeface="Times New Roman" panose="02020603050405020304" pitchFamily="18" charset="0"/>
              </a:rPr>
              <a:t>Compact </a:t>
            </a:r>
            <a:r>
              <a:rPr lang="en-US" sz="3100" b="1" dirty="0">
                <a:latin typeface="Times New Roman" panose="02020603050405020304" pitchFamily="18" charset="0"/>
                <a:cs typeface="Times New Roman" panose="02020603050405020304" pitchFamily="18" charset="0"/>
              </a:rPr>
              <a:t>model</a:t>
            </a:r>
            <a:r>
              <a:rPr lang="en-US" sz="3100" dirty="0">
                <a:latin typeface="Times New Roman" panose="02020603050405020304" pitchFamily="18" charset="0"/>
                <a:cs typeface="Times New Roman" panose="02020603050405020304" pitchFamily="18" charset="0"/>
              </a:rPr>
              <a:t> – Can be deployed on edge devices like </a:t>
            </a:r>
            <a:r>
              <a:rPr lang="en-US" sz="3100" b="1" dirty="0">
                <a:latin typeface="Times New Roman" panose="02020603050405020304" pitchFamily="18" charset="0"/>
                <a:cs typeface="Times New Roman" panose="02020603050405020304" pitchFamily="18" charset="0"/>
              </a:rPr>
              <a:t>Raspberry Pi, drones, and mobile devices</a:t>
            </a:r>
            <a:r>
              <a:rPr lang="en-US" sz="3100" dirty="0">
                <a:latin typeface="Times New Roman" panose="02020603050405020304" pitchFamily="18" charset="0"/>
                <a:cs typeface="Times New Roman" panose="02020603050405020304" pitchFamily="18" charset="0"/>
              </a:rPr>
              <a:t>.</a:t>
            </a:r>
          </a:p>
          <a:p>
            <a:endParaRPr lang="en-IN" dirty="0"/>
          </a:p>
        </p:txBody>
      </p:sp>
      <p:sp>
        <p:nvSpPr>
          <p:cNvPr id="4" name="AutoShape 2" descr="Examples of car detection by YOLO object detector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5" name="Picture 4"/>
          <p:cNvPicPr>
            <a:picLocks noChangeAspect="1"/>
          </p:cNvPicPr>
          <p:nvPr/>
        </p:nvPicPr>
        <p:blipFill>
          <a:blip r:embed="rId2"/>
          <a:stretch>
            <a:fillRect/>
          </a:stretch>
        </p:blipFill>
        <p:spPr>
          <a:xfrm>
            <a:off x="8044405" y="2475346"/>
            <a:ext cx="4147595" cy="3062287"/>
          </a:xfrm>
          <a:prstGeom prst="rect">
            <a:avLst/>
          </a:prstGeom>
        </p:spPr>
      </p:pic>
    </p:spTree>
    <p:extLst>
      <p:ext uri="{BB962C8B-B14F-4D97-AF65-F5344CB8AC3E}">
        <p14:creationId xmlns:p14="http://schemas.microsoft.com/office/powerpoint/2010/main" val="12899255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 Object detection (YOLO)</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519053" y="1690688"/>
            <a:ext cx="8129297" cy="4741430"/>
          </a:xfrm>
          <a:prstGeom prst="rect">
            <a:avLst/>
          </a:prstGeom>
        </p:spPr>
      </p:pic>
      <p:pic>
        <p:nvPicPr>
          <p:cNvPr id="6" name="Picture 5"/>
          <p:cNvPicPr>
            <a:picLocks noChangeAspect="1"/>
          </p:cNvPicPr>
          <p:nvPr/>
        </p:nvPicPr>
        <p:blipFill>
          <a:blip r:embed="rId3"/>
          <a:stretch>
            <a:fillRect/>
          </a:stretch>
        </p:blipFill>
        <p:spPr>
          <a:xfrm>
            <a:off x="301406" y="2642035"/>
            <a:ext cx="3138233" cy="2853602"/>
          </a:xfrm>
          <a:prstGeom prst="rect">
            <a:avLst/>
          </a:prstGeom>
        </p:spPr>
      </p:pic>
    </p:spTree>
    <p:extLst>
      <p:ext uri="{BB962C8B-B14F-4D97-AF65-F5344CB8AC3E}">
        <p14:creationId xmlns:p14="http://schemas.microsoft.com/office/powerpoint/2010/main" val="27244099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 (YOLO)</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38200" y="2558908"/>
            <a:ext cx="3138233" cy="2853602"/>
          </a:xfrm>
          <a:prstGeom prst="rect">
            <a:avLst/>
          </a:prstGeom>
        </p:spPr>
      </p:pic>
      <p:pic>
        <p:nvPicPr>
          <p:cNvPr id="3" name="Picture 2"/>
          <p:cNvPicPr>
            <a:picLocks noChangeAspect="1"/>
          </p:cNvPicPr>
          <p:nvPr/>
        </p:nvPicPr>
        <p:blipFill>
          <a:blip r:embed="rId3"/>
          <a:stretch>
            <a:fillRect/>
          </a:stretch>
        </p:blipFill>
        <p:spPr>
          <a:xfrm>
            <a:off x="5786030" y="1551708"/>
            <a:ext cx="5188790" cy="5162406"/>
          </a:xfrm>
          <a:prstGeom prst="rect">
            <a:avLst/>
          </a:prstGeom>
        </p:spPr>
      </p:pic>
    </p:spTree>
    <p:extLst>
      <p:ext uri="{BB962C8B-B14F-4D97-AF65-F5344CB8AC3E}">
        <p14:creationId xmlns:p14="http://schemas.microsoft.com/office/powerpoint/2010/main" val="3315329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 (YOLO)</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38200" y="2558908"/>
            <a:ext cx="3138233" cy="2853602"/>
          </a:xfrm>
          <a:prstGeom prst="rect">
            <a:avLst/>
          </a:prstGeom>
        </p:spPr>
      </p:pic>
      <p:pic>
        <p:nvPicPr>
          <p:cNvPr id="4" name="Picture 3"/>
          <p:cNvPicPr>
            <a:picLocks noChangeAspect="1"/>
          </p:cNvPicPr>
          <p:nvPr/>
        </p:nvPicPr>
        <p:blipFill>
          <a:blip r:embed="rId3"/>
          <a:stretch>
            <a:fillRect/>
          </a:stretch>
        </p:blipFill>
        <p:spPr>
          <a:xfrm>
            <a:off x="5147107" y="2046631"/>
            <a:ext cx="5391583" cy="3878156"/>
          </a:xfrm>
          <a:prstGeom prst="rect">
            <a:avLst/>
          </a:prstGeom>
        </p:spPr>
      </p:pic>
    </p:spTree>
    <p:extLst>
      <p:ext uri="{BB962C8B-B14F-4D97-AF65-F5344CB8AC3E}">
        <p14:creationId xmlns:p14="http://schemas.microsoft.com/office/powerpoint/2010/main" val="3320280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 (YOLO)</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38200" y="2558908"/>
            <a:ext cx="3138233" cy="2853602"/>
          </a:xfrm>
          <a:prstGeom prst="rect">
            <a:avLst/>
          </a:prstGeom>
        </p:spPr>
      </p:pic>
      <p:pic>
        <p:nvPicPr>
          <p:cNvPr id="3" name="Picture 2"/>
          <p:cNvPicPr>
            <a:picLocks noChangeAspect="1"/>
          </p:cNvPicPr>
          <p:nvPr/>
        </p:nvPicPr>
        <p:blipFill>
          <a:blip r:embed="rId3"/>
          <a:stretch>
            <a:fillRect/>
          </a:stretch>
        </p:blipFill>
        <p:spPr>
          <a:xfrm>
            <a:off x="5414096" y="2011794"/>
            <a:ext cx="4593398" cy="3825587"/>
          </a:xfrm>
          <a:prstGeom prst="rect">
            <a:avLst/>
          </a:prstGeom>
        </p:spPr>
      </p:pic>
    </p:spTree>
    <p:extLst>
      <p:ext uri="{BB962C8B-B14F-4D97-AF65-F5344CB8AC3E}">
        <p14:creationId xmlns:p14="http://schemas.microsoft.com/office/powerpoint/2010/main" val="22549005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(YOLO)</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216727" y="1690688"/>
            <a:ext cx="7333528" cy="4691243"/>
          </a:xfrm>
          <a:prstGeom prst="rect">
            <a:avLst/>
          </a:prstGeom>
        </p:spPr>
      </p:pic>
    </p:spTree>
    <p:extLst>
      <p:ext uri="{BB962C8B-B14F-4D97-AF65-F5344CB8AC3E}">
        <p14:creationId xmlns:p14="http://schemas.microsoft.com/office/powerpoint/2010/main" val="1781384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AI algorithms (YOLO)</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81809" y="2173432"/>
            <a:ext cx="9677400" cy="3619500"/>
          </a:xfrm>
          <a:prstGeom prst="rect">
            <a:avLst/>
          </a:prstGeom>
        </p:spPr>
      </p:pic>
    </p:spTree>
    <p:extLst>
      <p:ext uri="{BB962C8B-B14F-4D97-AF65-F5344CB8AC3E}">
        <p14:creationId xmlns:p14="http://schemas.microsoft.com/office/powerpoint/2010/main" val="3284529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5602"/>
          </a:xfrm>
        </p:spPr>
        <p:txBody>
          <a:bodyPr>
            <a:normAutofit fontScale="90000"/>
          </a:bodyPr>
          <a:lstStyle/>
          <a:p>
            <a:r>
              <a:rPr lang="en-US" b="1" dirty="0">
                <a:latin typeface="Times New Roman" panose="02020603050405020304" pitchFamily="18" charset="0"/>
                <a:cs typeface="Times New Roman" panose="02020603050405020304" pitchFamily="18" charset="0"/>
              </a:rPr>
              <a:t>Overview of Human-Elephant Conflict (HEC)</a:t>
            </a:r>
          </a:p>
        </p:txBody>
      </p:sp>
      <p:sp>
        <p:nvSpPr>
          <p:cNvPr id="3" name="Content Placeholder 2"/>
          <p:cNvSpPr>
            <a:spLocks noGrp="1"/>
          </p:cNvSpPr>
          <p:nvPr>
            <p:ph idx="1"/>
          </p:nvPr>
        </p:nvSpPr>
        <p:spPr>
          <a:xfrm>
            <a:off x="838200" y="1724025"/>
            <a:ext cx="10734964" cy="4741430"/>
          </a:xfrm>
        </p:spPr>
        <p:txBody>
          <a:bodyPr/>
          <a:lstStyle/>
          <a:p>
            <a:r>
              <a:rPr lang="en-US" sz="2600" dirty="0">
                <a:latin typeface="Times New Roman" panose="02020603050405020304" pitchFamily="18" charset="0"/>
                <a:cs typeface="Times New Roman" panose="02020603050405020304" pitchFamily="18" charset="0"/>
              </a:rPr>
              <a:t>Human-Elephant Conflict (HEC) refers to the </a:t>
            </a:r>
            <a:r>
              <a:rPr lang="en-US" sz="2600" dirty="0">
                <a:solidFill>
                  <a:srgbClr val="FF0000"/>
                </a:solidFill>
                <a:latin typeface="Times New Roman" panose="02020603050405020304" pitchFamily="18" charset="0"/>
                <a:cs typeface="Times New Roman" panose="02020603050405020304" pitchFamily="18" charset="0"/>
              </a:rPr>
              <a:t>negative interactions </a:t>
            </a:r>
            <a:r>
              <a:rPr lang="en-US" sz="2600" dirty="0">
                <a:latin typeface="Times New Roman" panose="02020603050405020304" pitchFamily="18" charset="0"/>
                <a:cs typeface="Times New Roman" panose="02020603050405020304" pitchFamily="18" charset="0"/>
              </a:rPr>
              <a:t>between humans and elephants, often resulting in </a:t>
            </a:r>
            <a:r>
              <a:rPr lang="en-US" sz="2600" dirty="0" smtClean="0">
                <a:latin typeface="Times New Roman" panose="02020603050405020304" pitchFamily="18" charset="0"/>
                <a:cs typeface="Times New Roman" panose="02020603050405020304" pitchFamily="18" charset="0"/>
              </a:rPr>
              <a:t>human causalities, economic losses, elephant morality. </a:t>
            </a:r>
          </a:p>
          <a:p>
            <a:r>
              <a:rPr lang="en-US" sz="2600" b="1" dirty="0">
                <a:latin typeface="Times New Roman" panose="02020603050405020304" pitchFamily="18" charset="0"/>
                <a:cs typeface="Times New Roman" panose="02020603050405020304" pitchFamily="18" charset="0"/>
              </a:rPr>
              <a:t>Human Casualties</a:t>
            </a:r>
            <a:r>
              <a:rPr lang="en-US" sz="2600" dirty="0">
                <a:latin typeface="Times New Roman" panose="02020603050405020304" pitchFamily="18" charset="0"/>
                <a:cs typeface="Times New Roman" panose="02020603050405020304" pitchFamily="18" charset="0"/>
              </a:rPr>
              <a:t>: </a:t>
            </a:r>
            <a:r>
              <a:rPr lang="en-US" sz="2600" dirty="0">
                <a:solidFill>
                  <a:srgbClr val="FF0000"/>
                </a:solidFill>
                <a:latin typeface="Times New Roman" panose="02020603050405020304" pitchFamily="18" charset="0"/>
                <a:cs typeface="Times New Roman" panose="02020603050405020304" pitchFamily="18" charset="0"/>
              </a:rPr>
              <a:t>Elephants can cause injuries</a:t>
            </a:r>
            <a:r>
              <a:rPr lang="en-US" sz="2600" dirty="0">
                <a:latin typeface="Times New Roman" panose="02020603050405020304" pitchFamily="18" charset="0"/>
                <a:cs typeface="Times New Roman" panose="02020603050405020304" pitchFamily="18" charset="0"/>
              </a:rPr>
              <a:t> or fatalities when they come into contact with humans.</a:t>
            </a:r>
          </a:p>
          <a:p>
            <a:r>
              <a:rPr lang="en-US" sz="2600" b="1" dirty="0">
                <a:latin typeface="Times New Roman" panose="02020603050405020304" pitchFamily="18" charset="0"/>
                <a:cs typeface="Times New Roman" panose="02020603050405020304" pitchFamily="18" charset="0"/>
              </a:rPr>
              <a:t>Economic Losses</a:t>
            </a:r>
            <a:r>
              <a:rPr lang="en-US" sz="2600" dirty="0">
                <a:latin typeface="Times New Roman" panose="02020603050405020304" pitchFamily="18" charset="0"/>
                <a:cs typeface="Times New Roman" panose="02020603050405020304" pitchFamily="18" charset="0"/>
              </a:rPr>
              <a:t>: Crop damage, </a:t>
            </a:r>
            <a:r>
              <a:rPr lang="en-US" sz="2600" dirty="0">
                <a:solidFill>
                  <a:srgbClr val="FF0000"/>
                </a:solidFill>
                <a:latin typeface="Times New Roman" panose="02020603050405020304" pitchFamily="18" charset="0"/>
                <a:cs typeface="Times New Roman" panose="02020603050405020304" pitchFamily="18" charset="0"/>
              </a:rPr>
              <a:t>property destruction</a:t>
            </a:r>
            <a:r>
              <a:rPr lang="en-US" sz="2600" dirty="0">
                <a:latin typeface="Times New Roman" panose="02020603050405020304" pitchFamily="18" charset="0"/>
                <a:cs typeface="Times New Roman" panose="02020603050405020304" pitchFamily="18" charset="0"/>
              </a:rPr>
              <a:t>, and loss of livelihoods are significant economic burdens for communities living near elephant habitats.</a:t>
            </a:r>
          </a:p>
          <a:p>
            <a:r>
              <a:rPr lang="en-US" sz="2600" b="1" dirty="0">
                <a:latin typeface="Times New Roman" panose="02020603050405020304" pitchFamily="18" charset="0"/>
                <a:cs typeface="Times New Roman" panose="02020603050405020304" pitchFamily="18" charset="0"/>
              </a:rPr>
              <a:t>Elephant Mortality</a:t>
            </a:r>
            <a:r>
              <a:rPr lang="en-US" sz="2600" dirty="0">
                <a:latin typeface="Times New Roman" panose="02020603050405020304" pitchFamily="18" charset="0"/>
                <a:cs typeface="Times New Roman" panose="02020603050405020304" pitchFamily="18" charset="0"/>
              </a:rPr>
              <a:t>: </a:t>
            </a:r>
            <a:r>
              <a:rPr lang="en-US" sz="2600" dirty="0">
                <a:solidFill>
                  <a:srgbClr val="FF0000"/>
                </a:solidFill>
                <a:latin typeface="Times New Roman" panose="02020603050405020304" pitchFamily="18" charset="0"/>
                <a:cs typeface="Times New Roman" panose="02020603050405020304" pitchFamily="18" charset="0"/>
              </a:rPr>
              <a:t>Elephants are often killed </a:t>
            </a:r>
            <a:r>
              <a:rPr lang="en-US" sz="2600" dirty="0">
                <a:latin typeface="Times New Roman" panose="02020603050405020304" pitchFamily="18" charset="0"/>
                <a:cs typeface="Times New Roman" panose="02020603050405020304" pitchFamily="18" charset="0"/>
              </a:rPr>
              <a:t>by humans through poaching, poisoning, or accidents (e.g., train collisions).</a:t>
            </a:r>
          </a:p>
          <a:p>
            <a:endParaRPr lang="en-IN" dirty="0"/>
          </a:p>
        </p:txBody>
      </p:sp>
      <p:sp>
        <p:nvSpPr>
          <p:cNvPr id="4"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329833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Parameter Comparison for Human-Animal Conflict Detection</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46187" y="1690688"/>
            <a:ext cx="9496425" cy="4562475"/>
          </a:xfrm>
          <a:prstGeom prst="rect">
            <a:avLst/>
          </a:prstGeom>
        </p:spPr>
      </p:pic>
      <p:cxnSp>
        <p:nvCxnSpPr>
          <p:cNvPr id="5" name="Straight Connector 4"/>
          <p:cNvCxnSpPr/>
          <p:nvPr/>
        </p:nvCxnSpPr>
        <p:spPr>
          <a:xfrm flipV="1">
            <a:off x="4054763" y="3879273"/>
            <a:ext cx="2503055" cy="9235"/>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a:off x="4054763" y="4304145"/>
            <a:ext cx="1939636"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4054763" y="4627417"/>
            <a:ext cx="868219" cy="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4054763" y="5818909"/>
            <a:ext cx="250305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4054763" y="2604655"/>
            <a:ext cx="1251527" cy="9235"/>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67025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latin typeface="Times New Roman" panose="02020603050405020304" pitchFamily="18" charset="0"/>
                <a:cs typeface="Times New Roman" panose="02020603050405020304" pitchFamily="18" charset="0"/>
              </a:rPr>
              <a:t>What is </a:t>
            </a:r>
            <a:r>
              <a:rPr lang="en-IN" sz="4000" dirty="0" smtClean="0">
                <a:latin typeface="Times New Roman" panose="02020603050405020304" pitchFamily="18" charset="0"/>
                <a:cs typeface="Times New Roman" panose="02020603050405020304" pitchFamily="18" charset="0"/>
              </a:rPr>
              <a:t>TinyML and TensorFlow?</a:t>
            </a:r>
            <a:endParaRPr lang="en-IN"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sz="2600" b="1" dirty="0">
                <a:latin typeface="Times New Roman" panose="02020603050405020304" pitchFamily="18" charset="0"/>
                <a:cs typeface="Times New Roman" panose="02020603050405020304" pitchFamily="18" charset="0"/>
              </a:rPr>
              <a:t>TinyML (Tiny Machine Learning)</a:t>
            </a:r>
            <a:r>
              <a:rPr lang="en-US" sz="2600" dirty="0">
                <a:latin typeface="Times New Roman" panose="02020603050405020304" pitchFamily="18" charset="0"/>
                <a:cs typeface="Times New Roman" panose="02020603050405020304" pitchFamily="18" charset="0"/>
              </a:rPr>
              <a:t> is a </a:t>
            </a:r>
            <a:r>
              <a:rPr lang="en-US" sz="2600" b="1" dirty="0">
                <a:solidFill>
                  <a:srgbClr val="FF0000"/>
                </a:solidFill>
                <a:latin typeface="Times New Roman" panose="02020603050405020304" pitchFamily="18" charset="0"/>
                <a:cs typeface="Times New Roman" panose="02020603050405020304" pitchFamily="18" charset="0"/>
              </a:rPr>
              <a:t>low-power, compact machine learning</a:t>
            </a:r>
            <a:r>
              <a:rPr lang="en-US" sz="2600" dirty="0">
                <a:latin typeface="Times New Roman" panose="02020603050405020304" pitchFamily="18" charset="0"/>
                <a:cs typeface="Times New Roman" panose="02020603050405020304" pitchFamily="18" charset="0"/>
              </a:rPr>
              <a:t> approach designed to run on </a:t>
            </a:r>
            <a:r>
              <a:rPr lang="en-US" sz="2600" b="1" dirty="0">
                <a:latin typeface="Times New Roman" panose="02020603050405020304" pitchFamily="18" charset="0"/>
                <a:cs typeface="Times New Roman" panose="02020603050405020304" pitchFamily="18" charset="0"/>
              </a:rPr>
              <a:t>embedded systems and edge devices</a:t>
            </a:r>
            <a:r>
              <a:rPr lang="en-US" sz="2600" dirty="0">
                <a:latin typeface="Times New Roman" panose="02020603050405020304" pitchFamily="18" charset="0"/>
                <a:cs typeface="Times New Roman" panose="02020603050405020304" pitchFamily="18" charset="0"/>
              </a:rPr>
              <a:t> such as </a:t>
            </a:r>
            <a:r>
              <a:rPr lang="en-US" sz="2600" b="1" dirty="0">
                <a:latin typeface="Times New Roman" panose="02020603050405020304" pitchFamily="18" charset="0"/>
                <a:cs typeface="Times New Roman" panose="02020603050405020304" pitchFamily="18" charset="0"/>
              </a:rPr>
              <a:t>microcontrollers (MCUs), IoT devices, and wearables</a:t>
            </a:r>
            <a:r>
              <a:rPr lang="en-US" sz="2600" dirty="0">
                <a:latin typeface="Times New Roman" panose="02020603050405020304" pitchFamily="18" charset="0"/>
                <a:cs typeface="Times New Roman" panose="02020603050405020304" pitchFamily="18" charset="0"/>
              </a:rPr>
              <a:t>. </a:t>
            </a:r>
            <a:endParaRPr lang="en-US" sz="2600" dirty="0" smtClean="0">
              <a:latin typeface="Times New Roman" panose="02020603050405020304" pitchFamily="18" charset="0"/>
              <a:cs typeface="Times New Roman" panose="02020603050405020304" pitchFamily="18" charset="0"/>
            </a:endParaRPr>
          </a:p>
          <a:p>
            <a:pPr algn="just"/>
            <a:r>
              <a:rPr lang="en-IN" sz="2400" b="1" dirty="0" smtClean="0">
                <a:latin typeface="Times New Roman" panose="02020603050405020304" pitchFamily="18" charset="0"/>
                <a:cs typeface="Times New Roman" panose="02020603050405020304" pitchFamily="18" charset="0"/>
              </a:rPr>
              <a:t>Tiny-YOLO </a:t>
            </a:r>
            <a:r>
              <a:rPr lang="en-IN" sz="2400" b="1" dirty="0">
                <a:latin typeface="Times New Roman" panose="02020603050405020304" pitchFamily="18" charset="0"/>
                <a:cs typeface="Times New Roman" panose="02020603050405020304" pitchFamily="18" charset="0"/>
              </a:rPr>
              <a:t>(YOLOv4-tiny or YOLOv5n)</a:t>
            </a:r>
            <a:r>
              <a:rPr lang="en-IN" sz="2400" dirty="0">
                <a:latin typeface="Times New Roman" panose="02020603050405020304" pitchFamily="18" charset="0"/>
                <a:cs typeface="Times New Roman" panose="02020603050405020304" pitchFamily="18" charset="0"/>
              </a:rPr>
              <a:t> is a </a:t>
            </a:r>
            <a:r>
              <a:rPr lang="en-IN" sz="2400" b="1" dirty="0">
                <a:latin typeface="Times New Roman" panose="02020603050405020304" pitchFamily="18" charset="0"/>
                <a:cs typeface="Times New Roman" panose="02020603050405020304" pitchFamily="18" charset="0"/>
              </a:rPr>
              <a:t>lightweight version of YOLO</a:t>
            </a:r>
            <a:r>
              <a:rPr lang="en-IN" sz="2400" dirty="0">
                <a:latin typeface="Times New Roman" panose="02020603050405020304" pitchFamily="18" charset="0"/>
                <a:cs typeface="Times New Roman" panose="02020603050405020304" pitchFamily="18" charset="0"/>
              </a:rPr>
              <a:t> that can run on edge AI hardware such as </a:t>
            </a:r>
            <a:r>
              <a:rPr lang="en-IN" sz="2400" b="1" dirty="0">
                <a:latin typeface="Times New Roman" panose="02020603050405020304" pitchFamily="18" charset="0"/>
                <a:cs typeface="Times New Roman" panose="02020603050405020304" pitchFamily="18" charset="0"/>
              </a:rPr>
              <a:t>Nvidia Jetson Nano, Raspberry Pi, and microcontrollers</a:t>
            </a:r>
            <a:r>
              <a:rPr lang="en-IN" sz="2400" dirty="0" smtClean="0">
                <a:latin typeface="Times New Roman" panose="02020603050405020304" pitchFamily="18" charset="0"/>
                <a:cs typeface="Times New Roman" panose="02020603050405020304" pitchFamily="18" charset="0"/>
              </a:rPr>
              <a:t>.</a:t>
            </a:r>
          </a:p>
          <a:p>
            <a:pPr algn="just"/>
            <a:r>
              <a:rPr lang="en-US" sz="2400" b="1" dirty="0" smtClean="0">
                <a:latin typeface="Times New Roman" panose="02020603050405020304" pitchFamily="18" charset="0"/>
                <a:cs typeface="Times New Roman" panose="02020603050405020304" pitchFamily="18" charset="0"/>
              </a:rPr>
              <a:t>TensorFlow</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an </a:t>
            </a:r>
            <a:r>
              <a:rPr lang="en-US" sz="2400" b="1" dirty="0">
                <a:latin typeface="Times New Roman" panose="02020603050405020304" pitchFamily="18" charset="0"/>
                <a:cs typeface="Times New Roman" panose="02020603050405020304" pitchFamily="18" charset="0"/>
              </a:rPr>
              <a:t>open-source machine learning framework developed by Google</a:t>
            </a:r>
            <a:r>
              <a:rPr lang="en-US" sz="2400" dirty="0">
                <a:latin typeface="Times New Roman" panose="02020603050405020304" pitchFamily="18" charset="0"/>
                <a:cs typeface="Times New Roman" panose="02020603050405020304" pitchFamily="18" charset="0"/>
              </a:rPr>
              <a:t> for building, training, and deploying AI models. It supports </a:t>
            </a:r>
            <a:r>
              <a:rPr lang="en-US" sz="2400" b="1" dirty="0">
                <a:latin typeface="Times New Roman" panose="02020603050405020304" pitchFamily="18" charset="0"/>
                <a:cs typeface="Times New Roman" panose="02020603050405020304" pitchFamily="18" charset="0"/>
              </a:rPr>
              <a:t>deep learning, neural networks, and large-scale AI applications</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4466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55057" y="434110"/>
            <a:ext cx="10146775" cy="5837380"/>
          </a:xfrm>
          <a:prstGeom prst="rect">
            <a:avLst/>
          </a:prstGeom>
        </p:spPr>
      </p:pic>
      <p:cxnSp>
        <p:nvCxnSpPr>
          <p:cNvPr id="8" name="Straight Connector 7"/>
          <p:cNvCxnSpPr/>
          <p:nvPr/>
        </p:nvCxnSpPr>
        <p:spPr>
          <a:xfrm flipV="1">
            <a:off x="3553428" y="1713053"/>
            <a:ext cx="775504" cy="115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553428" y="2176041"/>
            <a:ext cx="1458410" cy="193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507129" y="3073019"/>
            <a:ext cx="775504" cy="115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11303" y="3823475"/>
            <a:ext cx="2475016" cy="1157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611303" y="5370653"/>
            <a:ext cx="2696900" cy="2508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450831" y="6271489"/>
            <a:ext cx="5533279" cy="369332"/>
          </a:xfrm>
          <a:prstGeom prst="rect">
            <a:avLst/>
          </a:prstGeom>
          <a:noFill/>
        </p:spPr>
        <p:txBody>
          <a:bodyPr wrap="square" rtlCol="0">
            <a:spAutoFit/>
          </a:bodyPr>
          <a:lstStyle/>
          <a:p>
            <a:r>
              <a:rPr lang="en-US" b="1" dirty="0" smtClean="0">
                <a:solidFill>
                  <a:srgbClr val="FF0000"/>
                </a:solidFill>
              </a:rPr>
              <a:t>TensorFlow</a:t>
            </a:r>
            <a:r>
              <a:rPr lang="en-US" dirty="0" smtClean="0"/>
              <a:t> – Good for training the models in real-time.</a:t>
            </a:r>
            <a:endParaRPr lang="en-IN" dirty="0"/>
          </a:p>
        </p:txBody>
      </p:sp>
      <p:sp>
        <p:nvSpPr>
          <p:cNvPr id="18" name="TextBox 17"/>
          <p:cNvSpPr txBox="1"/>
          <p:nvPr/>
        </p:nvSpPr>
        <p:spPr>
          <a:xfrm flipH="1">
            <a:off x="6488335" y="6271489"/>
            <a:ext cx="5117722" cy="369332"/>
          </a:xfrm>
          <a:prstGeom prst="rect">
            <a:avLst/>
          </a:prstGeom>
          <a:noFill/>
        </p:spPr>
        <p:txBody>
          <a:bodyPr wrap="square" rtlCol="0">
            <a:spAutoFit/>
          </a:bodyPr>
          <a:lstStyle/>
          <a:p>
            <a:r>
              <a:rPr lang="en-US" b="1" dirty="0" smtClean="0">
                <a:solidFill>
                  <a:srgbClr val="FF0000"/>
                </a:solidFill>
              </a:rPr>
              <a:t>Open CV </a:t>
            </a:r>
            <a:r>
              <a:rPr lang="en-US" dirty="0" smtClean="0"/>
              <a:t>– Better for deploying models in real-time</a:t>
            </a:r>
            <a:endParaRPr lang="en-IN" dirty="0"/>
          </a:p>
        </p:txBody>
      </p:sp>
    </p:spTree>
    <p:extLst>
      <p:ext uri="{BB962C8B-B14F-4D97-AF65-F5344CB8AC3E}">
        <p14:creationId xmlns:p14="http://schemas.microsoft.com/office/powerpoint/2010/main" val="746057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45835" y="636607"/>
            <a:ext cx="7946751" cy="70079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 name="Title 1"/>
          <p:cNvSpPr>
            <a:spLocks noGrp="1"/>
          </p:cNvSpPr>
          <p:nvPr>
            <p:ph type="title"/>
          </p:nvPr>
        </p:nvSpPr>
        <p:spPr/>
        <p:txBody>
          <a:bodyPr>
            <a:normAutofit/>
          </a:bodyPr>
          <a:lstStyle/>
          <a:p>
            <a:pPr lvl="0" algn="just">
              <a:spcBef>
                <a:spcPts val="1000"/>
              </a:spcBef>
            </a:pPr>
            <a:r>
              <a:rPr lang="en-US" sz="3200" b="1" dirty="0">
                <a:solidFill>
                  <a:prstClr val="black"/>
                </a:solidFill>
                <a:latin typeface="Times New Roman" panose="02020603050405020304" pitchFamily="18" charset="0"/>
                <a:ea typeface="+mn-ea"/>
                <a:cs typeface="Times New Roman" panose="02020603050405020304" pitchFamily="18" charset="0"/>
              </a:rPr>
              <a:t>User Interaction Layer (Alerts/Mobile App)</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6886" y="1993611"/>
            <a:ext cx="7904423" cy="3566680"/>
          </a:xfrm>
          <a:prstGeom prst="rect">
            <a:avLst/>
          </a:prstGeom>
          <a:noFill/>
          <a:ln>
            <a:solidFill>
              <a:schemeClr val="tx1"/>
            </a:solidFill>
          </a:ln>
        </p:spPr>
      </p:pic>
    </p:spTree>
    <p:extLst>
      <p:ext uri="{BB962C8B-B14F-4D97-AF65-F5344CB8AC3E}">
        <p14:creationId xmlns:p14="http://schemas.microsoft.com/office/powerpoint/2010/main" val="22217169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2453833"/>
            <a:ext cx="10667035" cy="142368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p>
        </p:txBody>
      </p:sp>
      <p:sp>
        <p:nvSpPr>
          <p:cNvPr id="2" name="Title 1"/>
          <p:cNvSpPr>
            <a:spLocks noGrp="1"/>
          </p:cNvSpPr>
          <p:nvPr>
            <p:ph type="title"/>
          </p:nvPr>
        </p:nvSpPr>
        <p:spPr/>
        <p:txBody>
          <a:bodyPr/>
          <a:lstStyle/>
          <a:p>
            <a:r>
              <a:rPr lang="en-IN" b="1" dirty="0" smtClean="0"/>
              <a:t>GSM Module and Web Page/App</a:t>
            </a:r>
            <a:r>
              <a:rPr lang="en-IN" dirty="0"/>
              <a:t/>
            </a:r>
            <a:br>
              <a:rPr lang="en-IN" dirty="0"/>
            </a:br>
            <a:endParaRPr lang="en-IN" dirty="0"/>
          </a:p>
        </p:txBody>
      </p:sp>
      <p:sp>
        <p:nvSpPr>
          <p:cNvPr id="3" name="Content Placeholder 2"/>
          <p:cNvSpPr>
            <a:spLocks noGrp="1"/>
          </p:cNvSpPr>
          <p:nvPr>
            <p:ph idx="1"/>
          </p:nvPr>
        </p:nvSpPr>
        <p:spPr>
          <a:xfrm>
            <a:off x="838200" y="1450109"/>
            <a:ext cx="10515600" cy="4726854"/>
          </a:xfrm>
        </p:spPr>
        <p:txBody>
          <a:bodyPr>
            <a:normAutofit fontScale="92500" lnSpcReduction="10000"/>
          </a:bodyPr>
          <a:lstStyle/>
          <a:p>
            <a:r>
              <a:rPr lang="en-IN" dirty="0" smtClean="0">
                <a:latin typeface="Times New Roman" panose="02020603050405020304" pitchFamily="18" charset="0"/>
                <a:cs typeface="Times New Roman" panose="02020603050405020304" pitchFamily="18" charset="0"/>
              </a:rPr>
              <a:t>In </a:t>
            </a:r>
            <a:r>
              <a:rPr lang="en-IN" dirty="0">
                <a:latin typeface="Times New Roman" panose="02020603050405020304" pitchFamily="18" charset="0"/>
                <a:cs typeface="Times New Roman" panose="02020603050405020304" pitchFamily="18" charset="0"/>
              </a:rPr>
              <a:t>the first module we use a GSM module for communication and alerting</a:t>
            </a:r>
            <a:r>
              <a:rPr lang="en-IN" dirty="0" smtClean="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In addition, </a:t>
            </a:r>
            <a:r>
              <a:rPr lang="en-IN" dirty="0">
                <a:solidFill>
                  <a:srgbClr val="FF0000"/>
                </a:solidFill>
                <a:latin typeface="Times New Roman" panose="02020603050405020304" pitchFamily="18" charset="0"/>
                <a:cs typeface="Times New Roman" panose="02020603050405020304" pitchFamily="18" charset="0"/>
              </a:rPr>
              <a:t>this system will operate in areas with low or no access to the Internet </a:t>
            </a:r>
            <a:r>
              <a:rPr lang="en-IN" dirty="0">
                <a:latin typeface="Times New Roman" panose="02020603050405020304" pitchFamily="18" charset="0"/>
                <a:cs typeface="Times New Roman" panose="02020603050405020304" pitchFamily="18" charset="0"/>
              </a:rPr>
              <a:t>so that the alerts are provided in the form of messages </a:t>
            </a:r>
            <a:r>
              <a:rPr lang="en-IN" dirty="0" smtClean="0">
                <a:latin typeface="Times New Roman" panose="02020603050405020304" pitchFamily="18" charset="0"/>
                <a:cs typeface="Times New Roman" panose="02020603050405020304" pitchFamily="18" charset="0"/>
              </a:rPr>
              <a:t>.</a:t>
            </a:r>
          </a:p>
          <a:p>
            <a:pPr lvl="0"/>
            <a:r>
              <a:rPr lang="en-IN" u="sng" dirty="0">
                <a:solidFill>
                  <a:srgbClr val="FF0000"/>
                </a:solidFill>
                <a:latin typeface="Times New Roman" panose="02020603050405020304" pitchFamily="18" charset="0"/>
                <a:cs typeface="Times New Roman" panose="02020603050405020304" pitchFamily="18" charset="0"/>
              </a:rPr>
              <a:t>Camera and Raspberry Pi: </a:t>
            </a:r>
            <a:r>
              <a:rPr lang="en-IN" dirty="0">
                <a:latin typeface="Times New Roman" panose="02020603050405020304" pitchFamily="18" charset="0"/>
                <a:cs typeface="Times New Roman" panose="02020603050405020304" pitchFamily="18" charset="0"/>
              </a:rPr>
              <a:t>The camera takes pictures of the area and the Raspberry Pi analyzes them by TinyML models to identify any sign of elephants. However, one of the limitations is that the Raspberry Pi forwards the processed images to a web interface for visualization on a website.</a:t>
            </a:r>
          </a:p>
          <a:p>
            <a:pPr lvl="0"/>
            <a:r>
              <a:rPr lang="en-IN" dirty="0" smtClean="0">
                <a:solidFill>
                  <a:srgbClr val="FF0000"/>
                </a:solidFill>
                <a:latin typeface="Times New Roman" panose="02020603050405020304" pitchFamily="18" charset="0"/>
                <a:cs typeface="Times New Roman" panose="02020603050405020304" pitchFamily="18" charset="0"/>
              </a:rPr>
              <a:t>Web </a:t>
            </a:r>
            <a:r>
              <a:rPr lang="en-IN" dirty="0">
                <a:solidFill>
                  <a:srgbClr val="FF0000"/>
                </a:solidFill>
                <a:latin typeface="Times New Roman" panose="02020603050405020304" pitchFamily="18" charset="0"/>
                <a:cs typeface="Times New Roman" panose="02020603050405020304" pitchFamily="18" charset="0"/>
              </a:rPr>
              <a:t>Server and Website: </a:t>
            </a:r>
            <a:r>
              <a:rPr lang="en-IN" dirty="0">
                <a:latin typeface="Times New Roman" panose="02020603050405020304" pitchFamily="18" charset="0"/>
                <a:cs typeface="Times New Roman" panose="02020603050405020304" pitchFamily="18" charset="0"/>
              </a:rPr>
              <a:t>The images acquired and analyzed by the system are displayed on the website for observation purposes</a:t>
            </a:r>
            <a:r>
              <a:rPr lang="en-IN" dirty="0" smtClean="0">
                <a:latin typeface="Times New Roman" panose="02020603050405020304" pitchFamily="18" charset="0"/>
                <a:cs typeface="Times New Roman" panose="02020603050405020304" pitchFamily="18" charset="0"/>
              </a:rPr>
              <a:t>.</a:t>
            </a:r>
          </a:p>
          <a:p>
            <a:r>
              <a:rPr lang="en-IN" dirty="0">
                <a:solidFill>
                  <a:srgbClr val="FF0000"/>
                </a:solidFill>
                <a:latin typeface="Times New Roman" panose="02020603050405020304" pitchFamily="18" charset="0"/>
                <a:cs typeface="Times New Roman" panose="02020603050405020304" pitchFamily="18" charset="0"/>
              </a:rPr>
              <a:t>GSM Module: </a:t>
            </a:r>
            <a:r>
              <a:rPr lang="en-IN" dirty="0">
                <a:latin typeface="Times New Roman" panose="02020603050405020304" pitchFamily="18" charset="0"/>
                <a:cs typeface="Times New Roman" panose="02020603050405020304" pitchFamily="18" charset="0"/>
              </a:rPr>
              <a:t>When the Raspberry Pi detects any abnormality, it triggers an alarm signal to the GSM module which in turn warns the </a:t>
            </a:r>
            <a:r>
              <a:rPr lang="en-IN" dirty="0" err="1">
                <a:latin typeface="Times New Roman" panose="02020603050405020304" pitchFamily="18" charset="0"/>
                <a:cs typeface="Times New Roman" panose="02020603050405020304" pitchFamily="18" charset="0"/>
              </a:rPr>
              <a:t>specificAuthority</a:t>
            </a:r>
            <a:r>
              <a:rPr lang="en-IN" dirty="0">
                <a:latin typeface="Times New Roman" panose="02020603050405020304" pitchFamily="18" charset="0"/>
                <a:cs typeface="Times New Roman" panose="02020603050405020304" pitchFamily="18" charset="0"/>
              </a:rPr>
              <a:t>/People/Local Communities via a built-in SMS or call.</a:t>
            </a:r>
          </a:p>
          <a:p>
            <a:pPr lvl="0"/>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1107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3D Modeling</a:t>
            </a:r>
            <a:r>
              <a:rPr lang="en-IN" dirty="0"/>
              <a:t/>
            </a:r>
            <a:br>
              <a:rPr lang="en-IN" dirty="0"/>
            </a:br>
            <a:endParaRPr lang="en-IN" dirty="0"/>
          </a:p>
        </p:txBody>
      </p:sp>
      <p:sp>
        <p:nvSpPr>
          <p:cNvPr id="3" name="Content Placeholder 2"/>
          <p:cNvSpPr>
            <a:spLocks noGrp="1"/>
          </p:cNvSpPr>
          <p:nvPr>
            <p:ph idx="1"/>
          </p:nvPr>
        </p:nvSpPr>
        <p:spPr>
          <a:xfrm>
            <a:off x="838200" y="1825625"/>
            <a:ext cx="5562600" cy="4351338"/>
          </a:xfrm>
        </p:spPr>
        <p:txBody>
          <a:bodyPr>
            <a:normAutofit fontScale="85000" lnSpcReduction="20000"/>
          </a:bodyPr>
          <a:lstStyle/>
          <a:p>
            <a:pPr algn="just"/>
            <a:r>
              <a:rPr lang="en-IN" dirty="0" smtClean="0">
                <a:latin typeface="Times New Roman" panose="02020603050405020304" pitchFamily="18" charset="0"/>
                <a:cs typeface="Times New Roman" panose="02020603050405020304" pitchFamily="18" charset="0"/>
              </a:rPr>
              <a:t>Three 3D models </a:t>
            </a:r>
            <a:r>
              <a:rPr lang="en-IN" dirty="0">
                <a:latin typeface="Times New Roman" panose="02020603050405020304" pitchFamily="18" charset="0"/>
                <a:cs typeface="Times New Roman" panose="02020603050405020304" pitchFamily="18" charset="0"/>
              </a:rPr>
              <a:t>were created and </a:t>
            </a:r>
            <a:r>
              <a:rPr lang="en-IN" dirty="0" smtClean="0">
                <a:latin typeface="Times New Roman" panose="02020603050405020304" pitchFamily="18" charset="0"/>
                <a:cs typeface="Times New Roman" panose="02020603050405020304" pitchFamily="18" charset="0"/>
              </a:rPr>
              <a:t>printed </a:t>
            </a:r>
            <a:r>
              <a:rPr lang="en-IN" dirty="0">
                <a:latin typeface="Times New Roman" panose="02020603050405020304" pitchFamily="18" charset="0"/>
                <a:cs typeface="Times New Roman" panose="02020603050405020304" pitchFamily="18" charset="0"/>
              </a:rPr>
              <a:t>using </a:t>
            </a:r>
            <a:r>
              <a:rPr lang="en-IN" dirty="0">
                <a:solidFill>
                  <a:srgbClr val="FF0000"/>
                </a:solidFill>
                <a:latin typeface="Times New Roman" panose="02020603050405020304" pitchFamily="18" charset="0"/>
                <a:cs typeface="Times New Roman" panose="02020603050405020304" pitchFamily="18" charset="0"/>
              </a:rPr>
              <a:t>PLA material. </a:t>
            </a:r>
            <a:r>
              <a:rPr lang="en-IN" dirty="0">
                <a:latin typeface="Times New Roman" panose="02020603050405020304" pitchFamily="18" charset="0"/>
                <a:cs typeface="Times New Roman" panose="02020603050405020304" pitchFamily="18" charset="0"/>
              </a:rPr>
              <a:t>These models were intended for housing and shielding the sensors as well as other electronics necessary for identification and signalling. </a:t>
            </a:r>
            <a:endParaRPr lang="en-IN" dirty="0" smtClean="0">
              <a:latin typeface="Times New Roman" panose="02020603050405020304" pitchFamily="18" charset="0"/>
              <a:cs typeface="Times New Roman" panose="02020603050405020304" pitchFamily="18" charset="0"/>
            </a:endParaRPr>
          </a:p>
          <a:p>
            <a:pPr algn="just"/>
            <a:r>
              <a:rPr lang="en-IN" dirty="0" smtClean="0">
                <a:latin typeface="Times New Roman" panose="02020603050405020304" pitchFamily="18" charset="0"/>
                <a:cs typeface="Times New Roman" panose="02020603050405020304" pitchFamily="18" charset="0"/>
              </a:rPr>
              <a:t>PLA </a:t>
            </a:r>
            <a:r>
              <a:rPr lang="en-IN" dirty="0">
                <a:latin typeface="Times New Roman" panose="02020603050405020304" pitchFamily="18" charset="0"/>
                <a:cs typeface="Times New Roman" panose="02020603050405020304" pitchFamily="18" charset="0"/>
              </a:rPr>
              <a:t>was chosen because of its durability and ease in which it can be printed while being a naturally biodegradable material so the enclosures are lightweight yet strong enough to handle the elements</a:t>
            </a:r>
            <a:r>
              <a:rPr lang="en-IN" dirty="0" smtClean="0">
                <a:latin typeface="Times New Roman" panose="02020603050405020304" pitchFamily="18" charset="0"/>
                <a:cs typeface="Times New Roman" panose="02020603050405020304" pitchFamily="18" charset="0"/>
              </a:rPr>
              <a:t>.</a:t>
            </a:r>
          </a:p>
          <a:p>
            <a:pPr algn="just"/>
            <a:r>
              <a:rPr lang="en-IN" dirty="0" smtClean="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The designs also provide for modularity to be incorporated in 3D printing allowing easy service and installation of new parts. </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0065" y="3321933"/>
            <a:ext cx="4143735" cy="3107802"/>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0065" y="365125"/>
            <a:ext cx="4409946" cy="2425419"/>
          </a:xfrm>
          <a:prstGeom prst="rect">
            <a:avLst/>
          </a:prstGeom>
          <a:noFill/>
          <a:ln>
            <a:noFill/>
          </a:ln>
        </p:spPr>
      </p:pic>
      <p:sp>
        <p:nvSpPr>
          <p:cNvPr id="8" name="TextBox 7"/>
          <p:cNvSpPr txBox="1"/>
          <p:nvPr/>
        </p:nvSpPr>
        <p:spPr>
          <a:xfrm flipH="1">
            <a:off x="1504128" y="6245069"/>
            <a:ext cx="4977694" cy="461665"/>
          </a:xfrm>
          <a:prstGeom prst="rect">
            <a:avLst/>
          </a:prstGeom>
          <a:noFill/>
        </p:spPr>
        <p:txBody>
          <a:bodyPr wrap="square" rtlCol="0">
            <a:spAutoFit/>
          </a:bodyPr>
          <a:lstStyle/>
          <a:p>
            <a:r>
              <a:rPr lang="en-US" sz="2400" b="1" dirty="0" smtClean="0"/>
              <a:t>PLA – </a:t>
            </a:r>
            <a:r>
              <a:rPr lang="en-US" sz="2400" b="1" dirty="0" err="1" smtClean="0"/>
              <a:t>Polyactic</a:t>
            </a:r>
            <a:r>
              <a:rPr lang="en-US" sz="2400" b="1" dirty="0" smtClean="0"/>
              <a:t> acid (Bioplastic)</a:t>
            </a:r>
            <a:endParaRPr lang="en-IN" sz="2400" b="1" dirty="0"/>
          </a:p>
        </p:txBody>
      </p:sp>
    </p:spTree>
    <p:extLst>
      <p:ext uri="{BB962C8B-B14F-4D97-AF65-F5344CB8AC3E}">
        <p14:creationId xmlns:p14="http://schemas.microsoft.com/office/powerpoint/2010/main" val="2922459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Results</a:t>
            </a:r>
            <a:r>
              <a:rPr lang="en-US" dirty="0" smtClean="0">
                <a:latin typeface="Times New Roman" panose="02020603050405020304" pitchFamily="18" charset="0"/>
                <a:cs typeface="Times New Roman" panose="02020603050405020304" pitchFamily="18" charset="0"/>
              </a:rPr>
              <a:t> – Images of Elephant detection</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725" y="1690688"/>
            <a:ext cx="7662442" cy="4559641"/>
          </a:xfrm>
          <a:prstGeom prst="rect">
            <a:avLst/>
          </a:prstGeom>
          <a:noFill/>
          <a:ln>
            <a:noFill/>
          </a:ln>
        </p:spPr>
      </p:pic>
      <p:sp>
        <p:nvSpPr>
          <p:cNvPr id="5" name="Rectangle 4"/>
          <p:cNvSpPr/>
          <p:nvPr/>
        </p:nvSpPr>
        <p:spPr>
          <a:xfrm>
            <a:off x="8500642" y="1541969"/>
            <a:ext cx="2743200" cy="3038589"/>
          </a:xfrm>
          <a:prstGeom prst="rect">
            <a:avLst/>
          </a:prstGeom>
        </p:spPr>
        <p:txBody>
          <a:bodyPr wrap="square">
            <a:spAutoFit/>
          </a:bodyPr>
          <a:lstStyle/>
          <a:p>
            <a:pPr algn="just">
              <a:lnSpc>
                <a:spcPct val="115000"/>
              </a:lnSpc>
              <a:spcAft>
                <a:spcPts val="800"/>
              </a:spcAft>
            </a:pPr>
            <a:r>
              <a:rPr lang="en-IN" sz="2400" kern="100" dirty="0">
                <a:latin typeface="Times New Roman" panose="02020603050405020304" pitchFamily="18" charset="0"/>
                <a:ea typeface="Calibri" panose="020F0502020204030204" pitchFamily="34" charset="0"/>
                <a:cs typeface="Mangal" panose="02040503050203030202" pitchFamily="18" charset="0"/>
              </a:rPr>
              <a:t>In total the database contains </a:t>
            </a:r>
            <a:r>
              <a:rPr lang="en-IN" sz="2400" kern="100" dirty="0">
                <a:solidFill>
                  <a:srgbClr val="FF0000"/>
                </a:solidFill>
                <a:latin typeface="Times New Roman" panose="02020603050405020304" pitchFamily="18" charset="0"/>
                <a:ea typeface="Calibri" panose="020F0502020204030204" pitchFamily="34" charset="0"/>
                <a:cs typeface="Mangal" panose="02040503050203030202" pitchFamily="18" charset="0"/>
              </a:rPr>
              <a:t>2,193 photos</a:t>
            </a:r>
            <a:r>
              <a:rPr lang="en-IN" sz="2400" kern="100" dirty="0">
                <a:latin typeface="Times New Roman" panose="02020603050405020304" pitchFamily="18" charset="0"/>
                <a:ea typeface="Calibri" panose="020F0502020204030204" pitchFamily="34" charset="0"/>
                <a:cs typeface="Mangal" panose="02040503050203030202" pitchFamily="18" charset="0"/>
              </a:rPr>
              <a:t> split within the three sets: 1,730 for training, 345 for testing, and 118 for validation. </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Rectangle 5"/>
          <p:cNvSpPr/>
          <p:nvPr/>
        </p:nvSpPr>
        <p:spPr>
          <a:xfrm>
            <a:off x="8396594" y="5084709"/>
            <a:ext cx="3260829" cy="954107"/>
          </a:xfrm>
          <a:prstGeom prst="rect">
            <a:avLst/>
          </a:prstGeom>
        </p:spPr>
        <p:txBody>
          <a:bodyPr wrap="none">
            <a:spAutoFit/>
          </a:bodyPr>
          <a:lstStyle/>
          <a:p>
            <a:r>
              <a:rPr lang="en-IN" sz="2800" dirty="0">
                <a:solidFill>
                  <a:srgbClr val="FF0000"/>
                </a:solidFill>
                <a:latin typeface="Times New Roman" panose="02020603050405020304" pitchFamily="18" charset="0"/>
                <a:ea typeface="Calibri" panose="020F0502020204030204" pitchFamily="34" charset="0"/>
              </a:rPr>
              <a:t>The images acquired </a:t>
            </a:r>
            <a:endParaRPr lang="en-IN" sz="2800" dirty="0" smtClean="0">
              <a:solidFill>
                <a:srgbClr val="FF0000"/>
              </a:solidFill>
              <a:latin typeface="Times New Roman" panose="02020603050405020304" pitchFamily="18" charset="0"/>
              <a:ea typeface="Calibri" panose="020F0502020204030204" pitchFamily="34" charset="0"/>
            </a:endParaRPr>
          </a:p>
          <a:p>
            <a:r>
              <a:rPr lang="en-IN" sz="2800" dirty="0" smtClean="0">
                <a:solidFill>
                  <a:srgbClr val="FF0000"/>
                </a:solidFill>
                <a:latin typeface="Times New Roman" panose="02020603050405020304" pitchFamily="18" charset="0"/>
                <a:ea typeface="Calibri" panose="020F0502020204030204" pitchFamily="34" charset="0"/>
              </a:rPr>
              <a:t>while training.</a:t>
            </a:r>
            <a:endParaRPr lang="en-IN" sz="2800" dirty="0">
              <a:solidFill>
                <a:srgbClr val="FF0000"/>
              </a:solidFill>
            </a:endParaRPr>
          </a:p>
        </p:txBody>
      </p:sp>
    </p:spTree>
    <p:extLst>
      <p:ext uri="{BB962C8B-B14F-4D97-AF65-F5344CB8AC3E}">
        <p14:creationId xmlns:p14="http://schemas.microsoft.com/office/powerpoint/2010/main" val="3879956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29081" cy="1325563"/>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Results</a:t>
            </a:r>
            <a:r>
              <a:rPr lang="en-US" dirty="0" smtClean="0">
                <a:latin typeface="Times New Roman" panose="02020603050405020304" pitchFamily="18" charset="0"/>
                <a:cs typeface="Times New Roman" panose="02020603050405020304" pitchFamily="18" charset="0"/>
              </a:rPr>
              <a:t> – Models developed and Tested in Lab</a:t>
            </a:r>
            <a:endParaRPr lang="en-I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53" y="1690688"/>
            <a:ext cx="6528122" cy="4398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p:cNvSpPr txBox="1"/>
          <p:nvPr/>
        </p:nvSpPr>
        <p:spPr>
          <a:xfrm>
            <a:off x="7639293" y="2366383"/>
            <a:ext cx="4201610" cy="3416320"/>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Model 1 :  </a:t>
            </a:r>
            <a:r>
              <a:rPr lang="en-US" sz="2400" dirty="0" smtClean="0">
                <a:latin typeface="Times New Roman" panose="02020603050405020304" pitchFamily="18" charset="0"/>
                <a:cs typeface="Times New Roman" panose="02020603050405020304" pitchFamily="18" charset="0"/>
              </a:rPr>
              <a:t>RPI with GSM</a:t>
            </a:r>
          </a:p>
          <a:p>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Model 2 :  </a:t>
            </a:r>
            <a:r>
              <a:rPr lang="en-US" sz="2400" dirty="0" smtClean="0">
                <a:latin typeface="Times New Roman" panose="02020603050405020304" pitchFamily="18" charset="0"/>
                <a:cs typeface="Times New Roman" panose="02020603050405020304" pitchFamily="18" charset="0"/>
              </a:rPr>
              <a:t>RPI with LoRaWAN</a:t>
            </a:r>
          </a:p>
          <a:p>
            <a:endParaRPr lang="en-US" sz="2400" dirty="0">
              <a:latin typeface="Times New Roman" panose="02020603050405020304" pitchFamily="18" charset="0"/>
              <a:cs typeface="Times New Roman" panose="02020603050405020304" pitchFamily="18" charset="0"/>
            </a:endParaRPr>
          </a:p>
          <a:p>
            <a:r>
              <a:rPr lang="en-US" sz="2400" b="1" dirty="0" smtClean="0">
                <a:latin typeface="Times New Roman" panose="02020603050405020304" pitchFamily="18" charset="0"/>
                <a:cs typeface="Times New Roman" panose="02020603050405020304" pitchFamily="18" charset="0"/>
              </a:rPr>
              <a:t>Model 3 : </a:t>
            </a:r>
            <a:r>
              <a:rPr lang="en-US" sz="2400" dirty="0" smtClean="0">
                <a:latin typeface="Times New Roman" panose="02020603050405020304" pitchFamily="18" charset="0"/>
                <a:cs typeface="Times New Roman" panose="02020603050405020304" pitchFamily="18" charset="0"/>
              </a:rPr>
              <a:t>RPI with </a:t>
            </a:r>
            <a:r>
              <a:rPr lang="en-US" sz="2400" dirty="0" err="1" smtClean="0">
                <a:latin typeface="Times New Roman" panose="02020603050405020304" pitchFamily="18" charset="0"/>
                <a:cs typeface="Times New Roman" panose="02020603050405020304" pitchFamily="18" charset="0"/>
              </a:rPr>
              <a:t>Wifi</a:t>
            </a:r>
            <a:r>
              <a:rPr lang="en-US" sz="2400" dirty="0" smtClean="0">
                <a:latin typeface="Times New Roman" panose="02020603050405020304" pitchFamily="18" charset="0"/>
                <a:cs typeface="Times New Roman" panose="02020603050405020304" pitchFamily="18" charset="0"/>
              </a:rPr>
              <a:t> and 		      Speaker</a:t>
            </a: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r>
              <a:rPr lang="en-US" sz="2400" b="1" dirty="0" smtClean="0">
                <a:solidFill>
                  <a:srgbClr val="FF0000"/>
                </a:solidFill>
                <a:latin typeface="Times New Roman" panose="02020603050405020304" pitchFamily="18" charset="0"/>
                <a:cs typeface="Times New Roman" panose="02020603050405020304" pitchFamily="18" charset="0"/>
              </a:rPr>
              <a:t>Detected Image of Elephant </a:t>
            </a:r>
            <a:endParaRPr lang="en-IN"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275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Results – Webpage Live data  </a:t>
            </a:r>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97" y="2036751"/>
            <a:ext cx="5949387" cy="3301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2739" y="2036751"/>
            <a:ext cx="5974908" cy="31811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23821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FF0000"/>
                </a:solidFill>
              </a:rPr>
              <a:t>Implementation in Kalimangalam School</a:t>
            </a:r>
            <a:endParaRPr lang="en-IN" b="1" u="sng"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192" y="2939970"/>
            <a:ext cx="4545744" cy="340930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2059" y="1801170"/>
            <a:ext cx="2701230" cy="480218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6413" y="3009982"/>
            <a:ext cx="4452395" cy="3339296"/>
          </a:xfrm>
          <a:prstGeom prst="rect">
            <a:avLst/>
          </a:prstGeom>
        </p:spPr>
      </p:pic>
    </p:spTree>
    <p:extLst>
      <p:ext uri="{BB962C8B-B14F-4D97-AF65-F5344CB8AC3E}">
        <p14:creationId xmlns:p14="http://schemas.microsoft.com/office/powerpoint/2010/main" val="3399253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latin typeface="Times New Roman" panose="02020603050405020304" pitchFamily="18" charset="0"/>
                <a:cs typeface="Times New Roman" panose="02020603050405020304" pitchFamily="18" charset="0"/>
              </a:rPr>
              <a:t>Statistics from Research Papers and Reports</a:t>
            </a:r>
          </a:p>
        </p:txBody>
      </p:sp>
      <p:sp>
        <p:nvSpPr>
          <p:cNvPr id="3" name="Content Placeholder 2"/>
          <p:cNvSpPr>
            <a:spLocks noGrp="1"/>
          </p:cNvSpPr>
          <p:nvPr>
            <p:ph idx="1"/>
          </p:nvPr>
        </p:nvSpPr>
        <p:spPr>
          <a:xfrm>
            <a:off x="838200" y="1825625"/>
            <a:ext cx="10356273" cy="4351338"/>
          </a:xfrm>
        </p:spPr>
        <p:txBody>
          <a:bodyPr>
            <a:normAutofit/>
          </a:bodyPr>
          <a:lstStyle/>
          <a:p>
            <a:pPr algn="just"/>
            <a:r>
              <a:rPr lang="en-US" sz="2600" dirty="0">
                <a:latin typeface="Times New Roman" panose="02020603050405020304" pitchFamily="18" charset="0"/>
                <a:cs typeface="Times New Roman" panose="02020603050405020304" pitchFamily="18" charset="0"/>
              </a:rPr>
              <a:t>According to the </a:t>
            </a:r>
            <a:r>
              <a:rPr lang="en-US" sz="2600" b="1" dirty="0">
                <a:latin typeface="Times New Roman" panose="02020603050405020304" pitchFamily="18" charset="0"/>
                <a:cs typeface="Times New Roman" panose="02020603050405020304" pitchFamily="18" charset="0"/>
              </a:rPr>
              <a:t>World Wildlife Fund (WWF)</a:t>
            </a:r>
            <a:r>
              <a:rPr lang="en-US" sz="2600" dirty="0">
                <a:latin typeface="Times New Roman" panose="02020603050405020304" pitchFamily="18" charset="0"/>
                <a:cs typeface="Times New Roman" panose="02020603050405020304" pitchFamily="18" charset="0"/>
              </a:rPr>
              <a:t>, human-elephant conflict affects over </a:t>
            </a:r>
            <a:r>
              <a:rPr lang="en-US" sz="2600" dirty="0">
                <a:solidFill>
                  <a:srgbClr val="FF0000"/>
                </a:solidFill>
                <a:latin typeface="Times New Roman" panose="02020603050405020304" pitchFamily="18" charset="0"/>
                <a:cs typeface="Times New Roman" panose="02020603050405020304" pitchFamily="18" charset="0"/>
              </a:rPr>
              <a:t>60% of the Asian elephant range countries</a:t>
            </a:r>
            <a:r>
              <a:rPr lang="en-US" sz="2600" dirty="0">
                <a:latin typeface="Times New Roman" panose="02020603050405020304" pitchFamily="18" charset="0"/>
                <a:cs typeface="Times New Roman" panose="02020603050405020304" pitchFamily="18" charset="0"/>
              </a:rPr>
              <a:t>, with significant economic losses reported in India, Sri Lanka, and Southeast Asia</a:t>
            </a:r>
            <a:r>
              <a:rPr lang="en-US" sz="2600" dirty="0" smtClean="0">
                <a:latin typeface="Times New Roman" panose="02020603050405020304" pitchFamily="18" charset="0"/>
                <a:cs typeface="Times New Roman" panose="02020603050405020304" pitchFamily="18" charset="0"/>
              </a:rPr>
              <a:t>.</a:t>
            </a:r>
          </a:p>
          <a:p>
            <a:pPr algn="just"/>
            <a:endParaRPr lang="en-US" sz="2600" dirty="0" smtClean="0">
              <a:latin typeface="Times New Roman" panose="02020603050405020304" pitchFamily="18" charset="0"/>
              <a:cs typeface="Times New Roman" panose="02020603050405020304" pitchFamily="18" charset="0"/>
            </a:endParaRPr>
          </a:p>
          <a:p>
            <a:pPr algn="just"/>
            <a:r>
              <a:rPr lang="en-US" sz="2600" dirty="0" smtClean="0">
                <a:latin typeface="Times New Roman" panose="02020603050405020304" pitchFamily="18" charset="0"/>
                <a:cs typeface="Times New Roman" panose="02020603050405020304" pitchFamily="18" charset="0"/>
              </a:rPr>
              <a:t>India : A </a:t>
            </a:r>
            <a:r>
              <a:rPr lang="en-US" sz="2600" dirty="0">
                <a:latin typeface="Times New Roman" panose="02020603050405020304" pitchFamily="18" charset="0"/>
                <a:cs typeface="Times New Roman" panose="02020603050405020304" pitchFamily="18" charset="0"/>
              </a:rPr>
              <a:t>study published in </a:t>
            </a:r>
            <a:r>
              <a:rPr lang="en-US" sz="2600" b="1" dirty="0">
                <a:latin typeface="Times New Roman" panose="02020603050405020304" pitchFamily="18" charset="0"/>
                <a:cs typeface="Times New Roman" panose="02020603050405020304" pitchFamily="18" charset="0"/>
              </a:rPr>
              <a:t>PLOS ONE (2020)</a:t>
            </a:r>
            <a:r>
              <a:rPr lang="en-US" sz="2600" dirty="0">
                <a:latin typeface="Times New Roman" panose="02020603050405020304" pitchFamily="18" charset="0"/>
                <a:cs typeface="Times New Roman" panose="02020603050405020304" pitchFamily="18" charset="0"/>
              </a:rPr>
              <a:t> estimated that India experiences an average of </a:t>
            </a:r>
            <a:r>
              <a:rPr lang="en-US" sz="2600" b="1" dirty="0">
                <a:solidFill>
                  <a:srgbClr val="FF0000"/>
                </a:solidFill>
                <a:latin typeface="Times New Roman" panose="02020603050405020304" pitchFamily="18" charset="0"/>
                <a:cs typeface="Times New Roman" panose="02020603050405020304" pitchFamily="18" charset="0"/>
              </a:rPr>
              <a:t>400 human deaths</a:t>
            </a:r>
            <a:r>
              <a:rPr lang="en-US" sz="2600" dirty="0">
                <a:latin typeface="Times New Roman" panose="02020603050405020304" pitchFamily="18" charset="0"/>
                <a:cs typeface="Times New Roman" panose="02020603050405020304" pitchFamily="18" charset="0"/>
              </a:rPr>
              <a:t> and </a:t>
            </a:r>
            <a:r>
              <a:rPr lang="en-US" sz="2600" b="1" dirty="0">
                <a:latin typeface="Times New Roman" panose="02020603050405020304" pitchFamily="18" charset="0"/>
                <a:cs typeface="Times New Roman" panose="02020603050405020304" pitchFamily="18" charset="0"/>
              </a:rPr>
              <a:t>100 elephant deaths</a:t>
            </a:r>
            <a:r>
              <a:rPr lang="en-US" sz="2600" dirty="0">
                <a:latin typeface="Times New Roman" panose="02020603050405020304" pitchFamily="18" charset="0"/>
                <a:cs typeface="Times New Roman" panose="02020603050405020304" pitchFamily="18" charset="0"/>
              </a:rPr>
              <a:t> annually due to HEC</a:t>
            </a:r>
            <a:r>
              <a:rPr lang="en-US" sz="2600" dirty="0" smtClean="0">
                <a:latin typeface="Times New Roman" panose="02020603050405020304" pitchFamily="18" charset="0"/>
                <a:cs typeface="Times New Roman" panose="02020603050405020304" pitchFamily="18" charset="0"/>
              </a:rPr>
              <a:t>.</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Crop damage caused by elephants in India is estimated to cost farmers </a:t>
            </a:r>
            <a:r>
              <a:rPr lang="en-US" sz="2600" b="1" dirty="0">
                <a:solidFill>
                  <a:srgbClr val="FF0000"/>
                </a:solidFill>
                <a:latin typeface="Times New Roman" panose="02020603050405020304" pitchFamily="18" charset="0"/>
                <a:cs typeface="Times New Roman" panose="02020603050405020304" pitchFamily="18" charset="0"/>
              </a:rPr>
              <a:t>$10–15 million USD annually</a:t>
            </a:r>
            <a:r>
              <a:rPr lang="en-US" sz="2600" dirty="0">
                <a:latin typeface="Times New Roman" panose="02020603050405020304" pitchFamily="18" charset="0"/>
                <a:cs typeface="Times New Roman" panose="02020603050405020304" pitchFamily="18" charset="0"/>
              </a:rPr>
              <a:t> (Source: </a:t>
            </a:r>
            <a:r>
              <a:rPr lang="en-US" sz="2600" b="1" dirty="0">
                <a:latin typeface="Times New Roman" panose="02020603050405020304" pitchFamily="18" charset="0"/>
                <a:cs typeface="Times New Roman" panose="02020603050405020304" pitchFamily="18" charset="0"/>
              </a:rPr>
              <a:t>IUCN Report, 2019</a:t>
            </a:r>
            <a:r>
              <a:rPr lang="en-US" sz="2600" dirty="0">
                <a:latin typeface="Times New Roman" panose="02020603050405020304" pitchFamily="18" charset="0"/>
                <a:cs typeface="Times New Roman" panose="02020603050405020304" pitchFamily="18" charset="0"/>
              </a:rPr>
              <a:t>).</a:t>
            </a:r>
          </a:p>
          <a:p>
            <a:pPr algn="just"/>
            <a:endParaRPr 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720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561501" y="1169043"/>
            <a:ext cx="6348681" cy="4224759"/>
          </a:xfrm>
          <a:prstGeom prst="rect">
            <a:avLst/>
          </a:prstGeom>
        </p:spPr>
      </p:pic>
    </p:spTree>
    <p:extLst>
      <p:ext uri="{BB962C8B-B14F-4D97-AF65-F5344CB8AC3E}">
        <p14:creationId xmlns:p14="http://schemas.microsoft.com/office/powerpoint/2010/main" val="1576439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754" y="666316"/>
            <a:ext cx="11233727" cy="1005465"/>
          </a:xfrm>
        </p:spPr>
        <p:txBody>
          <a:bodyPr>
            <a:noAutofit/>
          </a:bodyPr>
          <a:lstStyle/>
          <a:p>
            <a:r>
              <a:rPr lang="en-US" sz="3200" b="1" dirty="0">
                <a:latin typeface="Times New Roman" panose="02020603050405020304" pitchFamily="18" charset="0"/>
                <a:cs typeface="Times New Roman" panose="02020603050405020304" pitchFamily="18" charset="0"/>
              </a:rPr>
              <a:t>Conventional Methods to Avoid Human-Animal Conflict</a:t>
            </a:r>
            <a:r>
              <a:rPr lang="en-US" sz="3600" b="1" dirty="0"/>
              <a:t/>
            </a:r>
            <a:br>
              <a:rPr lang="en-US" sz="3600" b="1" dirty="0"/>
            </a:br>
            <a:endParaRPr lang="en-IN" sz="3600" dirty="0"/>
          </a:p>
        </p:txBody>
      </p:sp>
      <p:sp>
        <p:nvSpPr>
          <p:cNvPr id="3" name="Content Placeholder 2"/>
          <p:cNvSpPr>
            <a:spLocks noGrp="1"/>
          </p:cNvSpPr>
          <p:nvPr>
            <p:ph idx="1"/>
          </p:nvPr>
        </p:nvSpPr>
        <p:spPr>
          <a:xfrm>
            <a:off x="838200" y="1505527"/>
            <a:ext cx="10515600" cy="4671436"/>
          </a:xfrm>
        </p:spPr>
        <p:txBody>
          <a:bodyPr/>
          <a:lstStyle/>
          <a:p>
            <a:r>
              <a:rPr lang="en-US" b="1" dirty="0">
                <a:latin typeface="Times New Roman" panose="02020603050405020304" pitchFamily="18" charset="0"/>
                <a:cs typeface="Times New Roman" panose="02020603050405020304" pitchFamily="18" charset="0"/>
              </a:rPr>
              <a:t>Electric Fences</a:t>
            </a:r>
            <a:r>
              <a:rPr lang="en-US" dirty="0">
                <a:latin typeface="Times New Roman" panose="02020603050405020304" pitchFamily="18" charset="0"/>
                <a:cs typeface="Times New Roman" panose="02020603050405020304" pitchFamily="18" charset="0"/>
              </a:rPr>
              <a:t>: Used to deter animals like elephants and tigers from entering human settlements.</a:t>
            </a:r>
          </a:p>
          <a:p>
            <a:r>
              <a:rPr lang="en-US" b="1" dirty="0">
                <a:latin typeface="Times New Roman" panose="02020603050405020304" pitchFamily="18" charset="0"/>
                <a:cs typeface="Times New Roman" panose="02020603050405020304" pitchFamily="18" charset="0"/>
              </a:rPr>
              <a:t>Dogs and Donkeys</a:t>
            </a:r>
            <a:r>
              <a:rPr lang="en-US" dirty="0">
                <a:latin typeface="Times New Roman" panose="02020603050405020304" pitchFamily="18" charset="0"/>
                <a:cs typeface="Times New Roman" panose="02020603050405020304" pitchFamily="18" charset="0"/>
              </a:rPr>
              <a:t>: Used to scare away predators like wolves and leopards.</a:t>
            </a:r>
          </a:p>
          <a:p>
            <a:r>
              <a:rPr lang="en-US" b="1" dirty="0">
                <a:latin typeface="Times New Roman" panose="02020603050405020304" pitchFamily="18" charset="0"/>
                <a:cs typeface="Times New Roman" panose="02020603050405020304" pitchFamily="18" charset="0"/>
              </a:rPr>
              <a:t>Firecrackers and Flashlights</a:t>
            </a:r>
            <a:r>
              <a:rPr lang="en-US" dirty="0">
                <a:latin typeface="Times New Roman" panose="02020603050405020304" pitchFamily="18" charset="0"/>
                <a:cs typeface="Times New Roman" panose="02020603050405020304" pitchFamily="18" charset="0"/>
              </a:rPr>
              <a:t>: Used to scare animals away.</a:t>
            </a:r>
          </a:p>
          <a:p>
            <a:pPr marL="0" indent="0">
              <a:buNone/>
            </a:pPr>
            <a:r>
              <a:rPr lang="en-US" b="1" u="sng" dirty="0" smtClean="0">
                <a:solidFill>
                  <a:srgbClr val="FF0000"/>
                </a:solidFill>
                <a:latin typeface="Times New Roman" panose="02020603050405020304" pitchFamily="18" charset="0"/>
                <a:cs typeface="Times New Roman" panose="02020603050405020304" pitchFamily="18" charset="0"/>
              </a:rPr>
              <a:t>Limitations:</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High maintenance </a:t>
            </a:r>
            <a:r>
              <a:rPr lang="en-IN" dirty="0" smtClean="0">
                <a:latin typeface="Times New Roman" panose="02020603050405020304" pitchFamily="18" charset="0"/>
                <a:cs typeface="Times New Roman" panose="02020603050405020304" pitchFamily="18" charset="0"/>
              </a:rPr>
              <a:t>costs</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for fencing </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Not </a:t>
            </a:r>
            <a:r>
              <a:rPr lang="en-US" dirty="0">
                <a:latin typeface="Times New Roman" panose="02020603050405020304" pitchFamily="18" charset="0"/>
                <a:cs typeface="Times New Roman" panose="02020603050405020304" pitchFamily="18" charset="0"/>
              </a:rPr>
              <a:t>effective against larger animals like elephants or </a:t>
            </a:r>
            <a:r>
              <a:rPr lang="en-US" dirty="0" smtClean="0">
                <a:latin typeface="Times New Roman" panose="02020603050405020304" pitchFamily="18" charset="0"/>
                <a:cs typeface="Times New Roman" panose="02020603050405020304" pitchFamily="18" charset="0"/>
              </a:rPr>
              <a:t>bears</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Leading </a:t>
            </a:r>
            <a:r>
              <a:rPr lang="en-US" dirty="0">
                <a:latin typeface="Times New Roman" panose="02020603050405020304" pitchFamily="18" charset="0"/>
                <a:cs typeface="Times New Roman" panose="02020603050405020304" pitchFamily="18" charset="0"/>
              </a:rPr>
              <a:t>to frustration among </a:t>
            </a:r>
            <a:r>
              <a:rPr lang="en-US" dirty="0" smtClean="0">
                <a:latin typeface="Times New Roman" panose="02020603050405020304" pitchFamily="18" charset="0"/>
                <a:cs typeface="Times New Roman" panose="02020603050405020304" pitchFamily="18" charset="0"/>
              </a:rPr>
              <a:t>communities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083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3564"/>
            <a:ext cx="10515600" cy="887124"/>
          </a:xfrm>
        </p:spPr>
        <p:txBody>
          <a:bodyPr>
            <a:noAutofit/>
          </a:bodyPr>
          <a:lstStyle/>
          <a:p>
            <a:r>
              <a:rPr lang="en-US" sz="3200" b="1" dirty="0" smtClean="0">
                <a:latin typeface="Times New Roman" panose="02020603050405020304" pitchFamily="18" charset="0"/>
                <a:cs typeface="Times New Roman" panose="02020603050405020304" pitchFamily="18" charset="0"/>
              </a:rPr>
              <a:t>     AI </a:t>
            </a:r>
            <a:r>
              <a:rPr lang="en-US" sz="3200" b="1" dirty="0">
                <a:latin typeface="Times New Roman" panose="02020603050405020304" pitchFamily="18" charset="0"/>
                <a:cs typeface="Times New Roman" panose="02020603050405020304" pitchFamily="18" charset="0"/>
              </a:rPr>
              <a:t>and IoT </a:t>
            </a:r>
            <a:r>
              <a:rPr lang="en-US" sz="3200" b="1" dirty="0" smtClean="0">
                <a:latin typeface="Times New Roman" panose="02020603050405020304" pitchFamily="18" charset="0"/>
                <a:cs typeface="Times New Roman" panose="02020603050405020304" pitchFamily="18" charset="0"/>
              </a:rPr>
              <a:t>Can Provide </a:t>
            </a:r>
            <a:r>
              <a:rPr lang="en-US" sz="3200" b="1" dirty="0">
                <a:latin typeface="Times New Roman" panose="02020603050405020304" pitchFamily="18" charset="0"/>
                <a:cs typeface="Times New Roman" panose="02020603050405020304" pitchFamily="18" charset="0"/>
              </a:rPr>
              <a:t>Better </a:t>
            </a:r>
            <a:r>
              <a:rPr lang="en-US" sz="3200" b="1" dirty="0" smtClean="0">
                <a:latin typeface="Times New Roman" panose="02020603050405020304" pitchFamily="18" charset="0"/>
                <a:cs typeface="Times New Roman" panose="02020603050405020304" pitchFamily="18" charset="0"/>
              </a:rPr>
              <a:t>and simpler Solutions</a:t>
            </a:r>
            <a:r>
              <a:rPr lang="en-US" sz="3200" b="1" dirty="0">
                <a:latin typeface="Times New Roman" panose="02020603050405020304" pitchFamily="18" charset="0"/>
                <a:cs typeface="Times New Roman" panose="02020603050405020304" pitchFamily="18" charset="0"/>
              </a:rPr>
              <a:t/>
            </a:r>
            <a:br>
              <a:rPr lang="en-US" sz="3200" b="1"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10515600" cy="4486275"/>
          </a:xfrm>
        </p:spPr>
        <p:txBody>
          <a:bodyPr>
            <a:normAutofit/>
          </a:bodyPr>
          <a:lstStyle/>
          <a:p>
            <a:r>
              <a:rPr lang="en-US" sz="2600" dirty="0">
                <a:latin typeface="Times New Roman" panose="02020603050405020304" pitchFamily="18" charset="0"/>
                <a:cs typeface="Times New Roman" panose="02020603050405020304" pitchFamily="18" charset="0"/>
              </a:rPr>
              <a:t>Artificial Intelligence (AI) and the Internet of Things (IoT) offer innovative, cost-effective, and scalable solutions to mitigate human-animal conflict</a:t>
            </a:r>
            <a:r>
              <a:rPr lang="en-US" sz="2600" dirty="0" smtClean="0">
                <a:latin typeface="Times New Roman" panose="02020603050405020304" pitchFamily="18" charset="0"/>
                <a:cs typeface="Times New Roman" panose="02020603050405020304" pitchFamily="18" charset="0"/>
              </a:rPr>
              <a:t>.</a:t>
            </a:r>
          </a:p>
          <a:p>
            <a:pPr marL="0" indent="0">
              <a:buNone/>
            </a:pPr>
            <a:r>
              <a:rPr lang="en-US" sz="2600" b="1" u="sng" dirty="0" smtClean="0">
                <a:latin typeface="Times New Roman" panose="02020603050405020304" pitchFamily="18" charset="0"/>
                <a:cs typeface="Times New Roman" panose="02020603050405020304" pitchFamily="18" charset="0"/>
              </a:rPr>
              <a:t>Advantages:</a:t>
            </a:r>
          </a:p>
          <a:p>
            <a:r>
              <a:rPr lang="en-US" sz="2600" b="1" dirty="0" smtClean="0">
                <a:solidFill>
                  <a:srgbClr val="FF0000"/>
                </a:solidFill>
                <a:latin typeface="Times New Roman" panose="02020603050405020304" pitchFamily="18" charset="0"/>
                <a:cs typeface="Times New Roman" panose="02020603050405020304" pitchFamily="18" charset="0"/>
              </a:rPr>
              <a:t>Early warning systems – </a:t>
            </a:r>
            <a:r>
              <a:rPr lang="en-US" sz="2600" dirty="0" smtClean="0">
                <a:latin typeface="Times New Roman" panose="02020603050405020304" pitchFamily="18" charset="0"/>
                <a:cs typeface="Times New Roman" panose="02020603050405020304" pitchFamily="18" charset="0"/>
              </a:rPr>
              <a:t>Provides proactive, preventive and early information</a:t>
            </a:r>
          </a:p>
          <a:p>
            <a:r>
              <a:rPr lang="en-US" sz="2600" b="1" dirty="0" smtClean="0">
                <a:solidFill>
                  <a:srgbClr val="FF0000"/>
                </a:solidFill>
                <a:latin typeface="Times New Roman" panose="02020603050405020304" pitchFamily="18" charset="0"/>
                <a:cs typeface="Times New Roman" panose="02020603050405020304" pitchFamily="18" charset="0"/>
              </a:rPr>
              <a:t>Real – Time monitoring - </a:t>
            </a:r>
            <a:r>
              <a:rPr lang="en-US" sz="2600" dirty="0">
                <a:latin typeface="Times New Roman" panose="02020603050405020304" pitchFamily="18" charset="0"/>
                <a:cs typeface="Times New Roman" panose="02020603050405020304" pitchFamily="18" charset="0"/>
              </a:rPr>
              <a:t>Enables </a:t>
            </a:r>
            <a:r>
              <a:rPr lang="en-US" sz="2600" dirty="0" smtClean="0">
                <a:latin typeface="Times New Roman" panose="02020603050405020304" pitchFamily="18" charset="0"/>
                <a:cs typeface="Times New Roman" panose="02020603050405020304" pitchFamily="18" charset="0"/>
              </a:rPr>
              <a:t>24/7 monitoring and immediate </a:t>
            </a:r>
            <a:r>
              <a:rPr lang="en-US" sz="2600" dirty="0">
                <a:latin typeface="Times New Roman" panose="02020603050405020304" pitchFamily="18" charset="0"/>
                <a:cs typeface="Times New Roman" panose="02020603050405020304" pitchFamily="18" charset="0"/>
              </a:rPr>
              <a:t>response to potential conflicts.</a:t>
            </a:r>
            <a:endParaRPr lang="en-US" sz="2600" dirty="0" smtClean="0">
              <a:latin typeface="Times New Roman" panose="02020603050405020304" pitchFamily="18" charset="0"/>
              <a:cs typeface="Times New Roman" panose="02020603050405020304" pitchFamily="18" charset="0"/>
            </a:endParaRPr>
          </a:p>
          <a:p>
            <a:r>
              <a:rPr lang="en-US" sz="2600" b="1" dirty="0" smtClean="0">
                <a:solidFill>
                  <a:srgbClr val="FF0000"/>
                </a:solidFill>
                <a:latin typeface="Times New Roman" panose="02020603050405020304" pitchFamily="18" charset="0"/>
                <a:cs typeface="Times New Roman" panose="02020603050405020304" pitchFamily="18" charset="0"/>
              </a:rPr>
              <a:t>Data driven decision making - </a:t>
            </a:r>
            <a:r>
              <a:rPr lang="en-US" sz="2600" dirty="0">
                <a:latin typeface="Times New Roman" panose="02020603050405020304" pitchFamily="18" charset="0"/>
                <a:cs typeface="Times New Roman" panose="02020603050405020304" pitchFamily="18" charset="0"/>
              </a:rPr>
              <a:t>Helps authorities make informed decisions and allocate resources effectively.</a:t>
            </a:r>
            <a:endParaRPr lang="en-US" sz="2600" dirty="0" smtClean="0">
              <a:latin typeface="Times New Roman" panose="02020603050405020304" pitchFamily="18" charset="0"/>
              <a:cs typeface="Times New Roman" panose="02020603050405020304" pitchFamily="18" charset="0"/>
            </a:endParaRPr>
          </a:p>
          <a:p>
            <a:r>
              <a:rPr lang="en-US" sz="2600" b="1" dirty="0">
                <a:solidFill>
                  <a:srgbClr val="FF0000"/>
                </a:solidFill>
                <a:latin typeface="Times New Roman" panose="02020603050405020304" pitchFamily="18" charset="0"/>
                <a:cs typeface="Times New Roman" panose="02020603050405020304" pitchFamily="18" charset="0"/>
              </a:rPr>
              <a:t>Non-Lethal</a:t>
            </a:r>
            <a:r>
              <a:rPr lang="en-US" sz="2600" dirty="0">
                <a:solidFill>
                  <a:srgbClr val="FF0000"/>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Minimizes harm to wildlife while protecting human interests.</a:t>
            </a:r>
          </a:p>
          <a:p>
            <a:endParaRPr lang="en-US" dirty="0" smtClean="0"/>
          </a:p>
          <a:p>
            <a:endParaRPr lang="en-IN" dirty="0"/>
          </a:p>
        </p:txBody>
      </p:sp>
    </p:spTree>
    <p:extLst>
      <p:ext uri="{BB962C8B-B14F-4D97-AF65-F5344CB8AC3E}">
        <p14:creationId xmlns:p14="http://schemas.microsoft.com/office/powerpoint/2010/main" val="3049269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11200" y="249382"/>
            <a:ext cx="10261600" cy="90653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838200" y="365125"/>
            <a:ext cx="10515600" cy="662781"/>
          </a:xfrm>
        </p:spPr>
        <p:txBody>
          <a:bodyPr>
            <a:normAutofit fontScale="90000"/>
          </a:bodyPr>
          <a:lstStyle/>
          <a:p>
            <a:r>
              <a:rPr lang="en-US" dirty="0" smtClean="0">
                <a:latin typeface="Times New Roman" panose="02020603050405020304" pitchFamily="18" charset="0"/>
                <a:cs typeface="Times New Roman" panose="02020603050405020304" pitchFamily="18" charset="0"/>
              </a:rPr>
              <a:t>1) Conflict Zone - Study area - Kalimangalam </a:t>
            </a:r>
            <a:endParaRPr lang="en-IN" dirty="0">
              <a:latin typeface="Times New Roman" panose="02020603050405020304" pitchFamily="18" charset="0"/>
              <a:cs typeface="Times New Roman" panose="02020603050405020304" pitchFamily="18" charset="0"/>
            </a:endParaRPr>
          </a:p>
        </p:txBody>
      </p:sp>
      <p:sp>
        <p:nvSpPr>
          <p:cNvPr id="12" name="Content Placeholder 11"/>
          <p:cNvSpPr>
            <a:spLocks noGrp="1"/>
          </p:cNvSpPr>
          <p:nvPr>
            <p:ph idx="1"/>
          </p:nvPr>
        </p:nvSpPr>
        <p:spPr>
          <a:xfrm>
            <a:off x="387927" y="1530061"/>
            <a:ext cx="6918037" cy="4351338"/>
          </a:xfrm>
        </p:spPr>
        <p:txBody>
          <a:bodyPr>
            <a:normAutofit/>
          </a:bodyPr>
          <a:lstStyle/>
          <a:p>
            <a:pPr algn="just"/>
            <a:r>
              <a:rPr lang="en-IN" sz="2600" dirty="0" smtClean="0">
                <a:latin typeface="Times New Roman" panose="02020603050405020304" pitchFamily="18" charset="0"/>
                <a:cs typeface="Times New Roman" panose="02020603050405020304" pitchFamily="18" charset="0"/>
              </a:rPr>
              <a:t>Initially a study </a:t>
            </a:r>
            <a:r>
              <a:rPr lang="en-IN" sz="2600" dirty="0">
                <a:latin typeface="Times New Roman" panose="02020603050405020304" pitchFamily="18" charset="0"/>
                <a:cs typeface="Times New Roman" panose="02020603050405020304" pitchFamily="18" charset="0"/>
              </a:rPr>
              <a:t>was conducted </a:t>
            </a:r>
            <a:r>
              <a:rPr lang="en-IN" sz="2600" dirty="0" smtClean="0">
                <a:latin typeface="Times New Roman" panose="02020603050405020304" pitchFamily="18" charset="0"/>
                <a:cs typeface="Times New Roman" panose="02020603050405020304" pitchFamily="18" charset="0"/>
              </a:rPr>
              <a:t>to identify the high conflict zones more prone to attacks from historical data.</a:t>
            </a:r>
          </a:p>
          <a:p>
            <a:pPr algn="just"/>
            <a:r>
              <a:rPr lang="en-IN" sz="2600" dirty="0" smtClean="0">
                <a:latin typeface="Times New Roman" panose="02020603050405020304" pitchFamily="18" charset="0"/>
                <a:cs typeface="Times New Roman" panose="02020603050405020304" pitchFamily="18" charset="0"/>
              </a:rPr>
              <a:t>The identified village was </a:t>
            </a:r>
            <a:r>
              <a:rPr lang="en-IN" sz="2600" b="1" dirty="0" smtClean="0">
                <a:latin typeface="Times New Roman" panose="02020603050405020304" pitchFamily="18" charset="0"/>
                <a:cs typeface="Times New Roman" panose="02020603050405020304" pitchFamily="18" charset="0"/>
              </a:rPr>
              <a:t>Kalimangalam</a:t>
            </a:r>
            <a:r>
              <a:rPr lang="en-IN" sz="2600" dirty="0" smtClean="0">
                <a:latin typeface="Times New Roman" panose="02020603050405020304" pitchFamily="18" charset="0"/>
                <a:cs typeface="Times New Roman" panose="02020603050405020304" pitchFamily="18" charset="0"/>
              </a:rPr>
              <a:t>, </a:t>
            </a:r>
            <a:r>
              <a:rPr lang="en-IN" sz="2600" dirty="0">
                <a:latin typeface="Times New Roman" panose="02020603050405020304" pitchFamily="18" charset="0"/>
                <a:cs typeface="Times New Roman" panose="02020603050405020304" pitchFamily="18" charset="0"/>
              </a:rPr>
              <a:t>which is in Coimbatore district of Tamil Nadu, India. Because of its closeness to the Western Ghats, a biodiversity hotspot </a:t>
            </a:r>
            <a:r>
              <a:rPr lang="en-IN" sz="2600" dirty="0" smtClean="0">
                <a:latin typeface="Times New Roman" panose="02020603050405020304" pitchFamily="18" charset="0"/>
                <a:cs typeface="Times New Roman" panose="02020603050405020304" pitchFamily="18" charset="0"/>
              </a:rPr>
              <a:t>region for Asian Elephants.</a:t>
            </a:r>
          </a:p>
          <a:p>
            <a:pPr algn="just"/>
            <a:r>
              <a:rPr lang="en-IN" sz="2600" dirty="0" smtClean="0">
                <a:latin typeface="Times New Roman" panose="02020603050405020304" pitchFamily="18" charset="0"/>
                <a:cs typeface="Times New Roman" panose="02020603050405020304" pitchFamily="18" charset="0"/>
              </a:rPr>
              <a:t>Next we tried to collaborate with the local authorities and communities to identify the locate the elephant pathway.</a:t>
            </a:r>
          </a:p>
          <a:p>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stretch>
            <a:fillRect/>
          </a:stretch>
        </p:blipFill>
        <p:spPr>
          <a:xfrm>
            <a:off x="7740070" y="1155916"/>
            <a:ext cx="4242087" cy="3099219"/>
          </a:xfrm>
          <a:prstGeom prst="rect">
            <a:avLst/>
          </a:prstGeom>
        </p:spPr>
      </p:pic>
      <p:pic>
        <p:nvPicPr>
          <p:cNvPr id="17" name="Picture 16"/>
          <p:cNvPicPr>
            <a:picLocks noChangeAspect="1"/>
          </p:cNvPicPr>
          <p:nvPr/>
        </p:nvPicPr>
        <p:blipFill>
          <a:blip r:embed="rId3"/>
          <a:stretch>
            <a:fillRect/>
          </a:stretch>
        </p:blipFill>
        <p:spPr>
          <a:xfrm>
            <a:off x="8244318" y="4384710"/>
            <a:ext cx="3233593" cy="2352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4"/>
          <a:stretch>
            <a:fillRect/>
          </a:stretch>
        </p:blipFill>
        <p:spPr>
          <a:xfrm>
            <a:off x="9661090" y="3637575"/>
            <a:ext cx="400050" cy="619125"/>
          </a:xfrm>
          <a:prstGeom prst="rect">
            <a:avLst/>
          </a:prstGeom>
        </p:spPr>
      </p:pic>
    </p:spTree>
    <p:extLst>
      <p:ext uri="{BB962C8B-B14F-4D97-AF65-F5344CB8AC3E}">
        <p14:creationId xmlns:p14="http://schemas.microsoft.com/office/powerpoint/2010/main" val="1226776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780184"/>
          </a:xfrm>
        </p:spPr>
        <p:txBody>
          <a:bodyPr>
            <a:normAutofit/>
          </a:bodyPr>
          <a:lstStyle/>
          <a:p>
            <a:r>
              <a:rPr lang="en-IN" sz="3600" dirty="0" smtClean="0">
                <a:latin typeface="Times New Roman" panose="02020603050405020304" pitchFamily="18" charset="0"/>
                <a:cs typeface="Times New Roman" panose="02020603050405020304" pitchFamily="18" charset="0"/>
              </a:rPr>
              <a:t>Biodiversity </a:t>
            </a:r>
            <a:r>
              <a:rPr lang="en-IN" sz="3600" dirty="0">
                <a:latin typeface="Times New Roman" panose="02020603050405020304" pitchFamily="18" charset="0"/>
                <a:cs typeface="Times New Roman" panose="02020603050405020304" pitchFamily="18" charset="0"/>
              </a:rPr>
              <a:t>hotspot </a:t>
            </a:r>
            <a:r>
              <a:rPr lang="en-IN" sz="3600"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Kalimangalam Village </a:t>
            </a:r>
            <a:endParaRPr lang="en-IN" sz="3600"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sz="quarter" idx="4"/>
          </p:nvPr>
        </p:nvSpPr>
        <p:spPr>
          <a:xfrm>
            <a:off x="7823200" y="2146155"/>
            <a:ext cx="4017818" cy="3700463"/>
          </a:xfrm>
        </p:spPr>
        <p:txBody>
          <a:bodyPr/>
          <a:lstStyle/>
          <a:p>
            <a:pPr marL="0" indent="0">
              <a:buNone/>
            </a:pPr>
            <a:r>
              <a:rPr lang="en-US" sz="3200" b="1" u="sng" dirty="0" smtClean="0">
                <a:latin typeface="Times New Roman" panose="02020603050405020304" pitchFamily="18" charset="0"/>
                <a:cs typeface="Times New Roman" panose="02020603050405020304" pitchFamily="18" charset="0"/>
              </a:rPr>
              <a:t>Photos from Left</a:t>
            </a:r>
          </a:p>
          <a:p>
            <a:r>
              <a:rPr lang="en-US" sz="2600" dirty="0" smtClean="0">
                <a:latin typeface="Times New Roman" panose="02020603050405020304" pitchFamily="18" charset="0"/>
                <a:cs typeface="Times New Roman" panose="02020603050405020304" pitchFamily="18" charset="0"/>
              </a:rPr>
              <a:t>Village entrance (school)</a:t>
            </a:r>
          </a:p>
          <a:p>
            <a:r>
              <a:rPr lang="en-US" sz="2600" dirty="0" smtClean="0">
                <a:latin typeface="Times New Roman" panose="02020603050405020304" pitchFamily="18" charset="0"/>
                <a:cs typeface="Times New Roman" panose="02020603050405020304" pitchFamily="18" charset="0"/>
              </a:rPr>
              <a:t>Conventional method</a:t>
            </a:r>
            <a:r>
              <a:rPr lang="en-IN" sz="2600" dirty="0" smtClean="0">
                <a:latin typeface="Times New Roman" panose="02020603050405020304" pitchFamily="18" charset="0"/>
                <a:cs typeface="Times New Roman" panose="02020603050405020304" pitchFamily="18" charset="0"/>
              </a:rPr>
              <a:t> (bottle and pebbles)</a:t>
            </a:r>
          </a:p>
          <a:p>
            <a:r>
              <a:rPr lang="en-US" sz="2600" dirty="0" smtClean="0">
                <a:latin typeface="Times New Roman" panose="02020603050405020304" pitchFamily="18" charset="0"/>
                <a:cs typeface="Times New Roman" panose="02020603050405020304" pitchFamily="18" charset="0"/>
              </a:rPr>
              <a:t>Way through Dense forest</a:t>
            </a:r>
          </a:p>
          <a:p>
            <a:pPr marL="0" indent="0">
              <a:buNone/>
            </a:pPr>
            <a:r>
              <a:rPr lang="en-US" sz="2600" dirty="0">
                <a:latin typeface="Times New Roman" panose="02020603050405020304" pitchFamily="18" charset="0"/>
                <a:cs typeface="Times New Roman" panose="02020603050405020304" pitchFamily="18" charset="0"/>
              </a:rPr>
              <a:t> </a:t>
            </a:r>
            <a:r>
              <a:rPr lang="en-US" sz="2600" dirty="0" smtClean="0">
                <a:latin typeface="Times New Roman" panose="02020603050405020304" pitchFamily="18" charset="0"/>
                <a:cs typeface="Times New Roman" panose="02020603050405020304" pitchFamily="18" charset="0"/>
              </a:rPr>
              <a:t>   (Elephant pathway)</a:t>
            </a:r>
          </a:p>
          <a:p>
            <a:r>
              <a:rPr lang="en-US" sz="2600" dirty="0" smtClean="0">
                <a:latin typeface="Times New Roman" panose="02020603050405020304" pitchFamily="18" charset="0"/>
                <a:cs typeface="Times New Roman" panose="02020603050405020304" pitchFamily="18" charset="0"/>
              </a:rPr>
              <a:t>Visited a Lone lady with her son</a:t>
            </a:r>
          </a:p>
          <a:p>
            <a:endParaRPr lang="en-US" dirty="0" smtClean="0"/>
          </a:p>
        </p:txBody>
      </p:sp>
      <p:pic>
        <p:nvPicPr>
          <p:cNvPr id="9" name="Picture 8"/>
          <p:cNvPicPr>
            <a:picLocks noChangeAspect="1"/>
          </p:cNvPicPr>
          <p:nvPr/>
        </p:nvPicPr>
        <p:blipFill>
          <a:blip r:embed="rId2"/>
          <a:stretch>
            <a:fillRect/>
          </a:stretch>
        </p:blipFill>
        <p:spPr>
          <a:xfrm>
            <a:off x="1140229" y="1255623"/>
            <a:ext cx="6277927" cy="5463832"/>
          </a:xfrm>
          <a:prstGeom prst="rect">
            <a:avLst/>
          </a:prstGeom>
        </p:spPr>
      </p:pic>
    </p:spTree>
    <p:extLst>
      <p:ext uri="{BB962C8B-B14F-4D97-AF65-F5344CB8AC3E}">
        <p14:creationId xmlns:p14="http://schemas.microsoft.com/office/powerpoint/2010/main" val="42857429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45836" y="258736"/>
            <a:ext cx="4638964" cy="95134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7" name="Title 6"/>
          <p:cNvSpPr>
            <a:spLocks noGrp="1"/>
          </p:cNvSpPr>
          <p:nvPr>
            <p:ph type="title"/>
          </p:nvPr>
        </p:nvSpPr>
        <p:spPr>
          <a:xfrm>
            <a:off x="838200" y="376700"/>
            <a:ext cx="10515600" cy="798657"/>
          </a:xfrm>
        </p:spPr>
        <p:txBody>
          <a:bodyPr/>
          <a:lstStyle/>
          <a:p>
            <a:r>
              <a:rPr lang="en-US" dirty="0" smtClean="0">
                <a:latin typeface="Times New Roman" panose="02020603050405020304" pitchFamily="18" charset="0"/>
                <a:cs typeface="Times New Roman" panose="02020603050405020304" pitchFamily="18" charset="0"/>
              </a:rPr>
              <a:t>2) System Design </a:t>
            </a:r>
            <a:endParaRPr lang="en-IN"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a:xfrm>
            <a:off x="838200" y="1477818"/>
            <a:ext cx="10515600" cy="4699145"/>
          </a:xfrm>
        </p:spPr>
        <p:txBody>
          <a:bodyPr>
            <a:normAutofit/>
          </a:bodyPr>
          <a:lstStyle/>
          <a:p>
            <a:pPr algn="just"/>
            <a:r>
              <a:rPr lang="en-US" sz="2600" dirty="0" smtClean="0">
                <a:latin typeface="Times New Roman" panose="02020603050405020304" pitchFamily="18" charset="0"/>
                <a:cs typeface="Times New Roman" panose="02020603050405020304" pitchFamily="18" charset="0"/>
              </a:rPr>
              <a:t>The System Design Phase </a:t>
            </a:r>
            <a:r>
              <a:rPr lang="en-US" sz="2600" dirty="0" smtClean="0">
                <a:solidFill>
                  <a:srgbClr val="FF0000"/>
                </a:solidFill>
                <a:latin typeface="Times New Roman" panose="02020603050405020304" pitchFamily="18" charset="0"/>
                <a:cs typeface="Times New Roman" panose="02020603050405020304" pitchFamily="18" charset="0"/>
              </a:rPr>
              <a:t>is the backbone of the project</a:t>
            </a:r>
            <a:r>
              <a:rPr lang="en-US" sz="2600" dirty="0" smtClean="0">
                <a:latin typeface="Times New Roman" panose="02020603050405020304" pitchFamily="18" charset="0"/>
                <a:cs typeface="Times New Roman" panose="02020603050405020304" pitchFamily="18" charset="0"/>
              </a:rPr>
              <a:t>, where the architecture, components, and functionalities of the AI and IoT-based system are defined. </a:t>
            </a:r>
          </a:p>
          <a:p>
            <a:pPr algn="just"/>
            <a:r>
              <a:rPr lang="en-US" sz="2600" dirty="0" smtClean="0">
                <a:latin typeface="Times New Roman" panose="02020603050405020304" pitchFamily="18" charset="0"/>
                <a:cs typeface="Times New Roman" panose="02020603050405020304" pitchFamily="18" charset="0"/>
              </a:rPr>
              <a:t>This phase </a:t>
            </a:r>
            <a:r>
              <a:rPr lang="en-US" sz="2600" dirty="0" smtClean="0">
                <a:solidFill>
                  <a:srgbClr val="FF0000"/>
                </a:solidFill>
                <a:latin typeface="Times New Roman" panose="02020603050405020304" pitchFamily="18" charset="0"/>
                <a:cs typeface="Times New Roman" panose="02020603050405020304" pitchFamily="18" charset="0"/>
              </a:rPr>
              <a:t>ensures that the system is scalable, efficient, and capable of addressing</a:t>
            </a:r>
            <a:r>
              <a:rPr lang="en-US" sz="2600" dirty="0" smtClean="0">
                <a:latin typeface="Times New Roman" panose="02020603050405020304" pitchFamily="18" charset="0"/>
                <a:cs typeface="Times New Roman" panose="02020603050405020304" pitchFamily="18" charset="0"/>
              </a:rPr>
              <a:t> the specific challenges of human-animal conflict.</a:t>
            </a:r>
          </a:p>
          <a:p>
            <a:pPr algn="just"/>
            <a:endParaRPr lang="en-US" sz="2600" dirty="0" smtClean="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The system architecture is divided into three layers</a:t>
            </a:r>
            <a:r>
              <a:rPr lang="en-US" dirty="0" smtClean="0">
                <a:latin typeface="Times New Roman" panose="02020603050405020304" pitchFamily="18" charset="0"/>
                <a:cs typeface="Times New Roman" panose="02020603050405020304" pitchFamily="18" charset="0"/>
              </a:rPr>
              <a:t>:</a:t>
            </a:r>
          </a:p>
          <a:p>
            <a:pPr algn="just"/>
            <a:r>
              <a:rPr lang="en-IN" sz="2400" b="1" dirty="0">
                <a:latin typeface="Times New Roman" panose="02020603050405020304" pitchFamily="18" charset="0"/>
                <a:cs typeface="Times New Roman" panose="02020603050405020304" pitchFamily="18" charset="0"/>
              </a:rPr>
              <a:t>Data Collection Layer (IoT Devices</a:t>
            </a:r>
            <a:r>
              <a:rPr lang="en-IN" sz="2400" b="1" dirty="0" smtClean="0">
                <a:latin typeface="Times New Roman" panose="02020603050405020304" pitchFamily="18" charset="0"/>
                <a:cs typeface="Times New Roman" panose="02020603050405020304" pitchFamily="18" charset="0"/>
              </a:rPr>
              <a:t>)</a:t>
            </a:r>
          </a:p>
          <a:p>
            <a:pPr algn="just"/>
            <a:r>
              <a:rPr lang="en-US" sz="2400" b="1" dirty="0">
                <a:latin typeface="Times New Roman" panose="02020603050405020304" pitchFamily="18" charset="0"/>
                <a:cs typeface="Times New Roman" panose="02020603050405020304" pitchFamily="18" charset="0"/>
              </a:rPr>
              <a:t>Data Processing Layer (AI and Edge Computing</a:t>
            </a:r>
            <a:r>
              <a:rPr lang="en-US" sz="2400" b="1"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User Interaction Layer </a:t>
            </a:r>
            <a:r>
              <a:rPr lang="en-US" sz="2400" b="1" dirty="0" smtClean="0">
                <a:latin typeface="Times New Roman" panose="02020603050405020304" pitchFamily="18" charset="0"/>
                <a:cs typeface="Times New Roman" panose="02020603050405020304" pitchFamily="18" charset="0"/>
              </a:rPr>
              <a:t>(Alerts/Mobile App)</a:t>
            </a:r>
          </a:p>
        </p:txBody>
      </p:sp>
    </p:spTree>
    <p:extLst>
      <p:ext uri="{BB962C8B-B14F-4D97-AF65-F5344CB8AC3E}">
        <p14:creationId xmlns:p14="http://schemas.microsoft.com/office/powerpoint/2010/main" val="8783354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smtClean="0">
                <a:latin typeface="Times New Roman" panose="02020603050405020304" pitchFamily="18" charset="0"/>
                <a:cs typeface="Times New Roman" panose="02020603050405020304" pitchFamily="18" charset="0"/>
              </a:rPr>
              <a:t>1) Data </a:t>
            </a:r>
            <a:r>
              <a:rPr lang="en-IN" sz="3600" dirty="0">
                <a:latin typeface="Times New Roman" panose="02020603050405020304" pitchFamily="18" charset="0"/>
                <a:cs typeface="Times New Roman" panose="02020603050405020304" pitchFamily="18" charset="0"/>
              </a:rPr>
              <a:t>Collection Layer (IoT Devices)</a:t>
            </a:r>
            <a:r>
              <a:rPr lang="en-IN" sz="3600" b="1" dirty="0">
                <a:latin typeface="Times New Roman" panose="02020603050405020304" pitchFamily="18" charset="0"/>
                <a:cs typeface="Times New Roman" panose="02020603050405020304" pitchFamily="18" charset="0"/>
              </a:rPr>
              <a:t/>
            </a:r>
            <a:br>
              <a:rPr lang="en-IN" sz="3600" b="1" dirty="0">
                <a:latin typeface="Times New Roman" panose="02020603050405020304" pitchFamily="18" charset="0"/>
                <a:cs typeface="Times New Roman" panose="02020603050405020304" pitchFamily="18" charset="0"/>
              </a:rPr>
            </a:br>
            <a:endParaRPr lang="en-IN" sz="3600" dirty="0"/>
          </a:p>
        </p:txBody>
      </p:sp>
      <p:sp>
        <p:nvSpPr>
          <p:cNvPr id="3" name="Content Placeholder 2"/>
          <p:cNvSpPr>
            <a:spLocks noGrp="1"/>
          </p:cNvSpPr>
          <p:nvPr>
            <p:ph idx="1"/>
          </p:nvPr>
        </p:nvSpPr>
        <p:spPr>
          <a:xfrm>
            <a:off x="838200" y="1533237"/>
            <a:ext cx="10515600" cy="4736090"/>
          </a:xfrm>
        </p:spPr>
        <p:txBody>
          <a:bodyPr>
            <a:normAutofit/>
          </a:bodyPr>
          <a:lstStyle/>
          <a:p>
            <a:pPr marL="0" indent="0">
              <a:buNone/>
            </a:pPr>
            <a:r>
              <a:rPr lang="en-IN" sz="3200" u="sng" dirty="0" smtClean="0">
                <a:solidFill>
                  <a:srgbClr val="FF0000"/>
                </a:solidFill>
                <a:latin typeface="Times New Roman" panose="02020603050405020304" pitchFamily="18" charset="0"/>
                <a:cs typeface="Times New Roman" panose="02020603050405020304" pitchFamily="18" charset="0"/>
              </a:rPr>
              <a:t>Passive </a:t>
            </a:r>
            <a:r>
              <a:rPr lang="en-IN" sz="3200" u="sng" dirty="0">
                <a:solidFill>
                  <a:srgbClr val="FF0000"/>
                </a:solidFill>
                <a:latin typeface="Times New Roman" panose="02020603050405020304" pitchFamily="18" charset="0"/>
                <a:cs typeface="Times New Roman" panose="02020603050405020304" pitchFamily="18" charset="0"/>
              </a:rPr>
              <a:t>Infrared (PIR) </a:t>
            </a:r>
            <a:r>
              <a:rPr lang="en-IN" sz="3200" u="sng" dirty="0" smtClean="0">
                <a:solidFill>
                  <a:srgbClr val="FF0000"/>
                </a:solidFill>
                <a:latin typeface="Times New Roman" panose="02020603050405020304" pitchFamily="18" charset="0"/>
                <a:cs typeface="Times New Roman" panose="02020603050405020304" pitchFamily="18" charset="0"/>
              </a:rPr>
              <a:t>Sensors:</a:t>
            </a:r>
          </a:p>
          <a:p>
            <a:pPr marL="0" indent="0">
              <a:buNone/>
            </a:pPr>
            <a:r>
              <a:rPr lang="en-US"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PIR sensors detect heat emitted by animals (or humans) in the form of infrared radiation</a:t>
            </a:r>
            <a:r>
              <a:rPr lang="en-US" sz="2600" dirty="0" smtClean="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When an animal moves within the sensor's range, it triggers an </a:t>
            </a:r>
            <a:r>
              <a:rPr lang="en-US" sz="2600" dirty="0" smtClean="0">
                <a:latin typeface="Times New Roman" panose="02020603050405020304" pitchFamily="18" charset="0"/>
                <a:cs typeface="Times New Roman" panose="02020603050405020304" pitchFamily="18" charset="0"/>
              </a:rPr>
              <a:t>alert. (10 -20 units per sq.km) </a:t>
            </a:r>
            <a:endParaRPr lang="en-US" sz="2600" dirty="0">
              <a:latin typeface="Times New Roman" panose="02020603050405020304" pitchFamily="18" charset="0"/>
              <a:cs typeface="Times New Roman" panose="02020603050405020304" pitchFamily="18" charset="0"/>
            </a:endParaRPr>
          </a:p>
          <a:p>
            <a:pPr marL="0" indent="0">
              <a:buNone/>
            </a:pPr>
            <a:r>
              <a:rPr lang="en-IN" sz="2600" dirty="0" smtClean="0">
                <a:latin typeface="Times New Roman" panose="02020603050405020304" pitchFamily="18" charset="0"/>
                <a:cs typeface="Times New Roman" panose="02020603050405020304" pitchFamily="18" charset="0"/>
              </a:rPr>
              <a:t>	E.g.. HC-SR501 </a:t>
            </a:r>
            <a:r>
              <a:rPr lang="en-IN" sz="2600" dirty="0">
                <a:latin typeface="Times New Roman" panose="02020603050405020304" pitchFamily="18" charset="0"/>
                <a:cs typeface="Times New Roman" panose="02020603050405020304" pitchFamily="18" charset="0"/>
              </a:rPr>
              <a:t>PIR Motion </a:t>
            </a:r>
            <a:r>
              <a:rPr lang="en-IN" sz="2600" dirty="0" smtClean="0">
                <a:latin typeface="Times New Roman" panose="02020603050405020304" pitchFamily="18" charset="0"/>
                <a:cs typeface="Times New Roman" panose="02020603050405020304" pitchFamily="18" charset="0"/>
              </a:rPr>
              <a:t>Sensor</a:t>
            </a:r>
          </a:p>
          <a:p>
            <a:pPr marL="0" indent="0">
              <a:buNone/>
            </a:pPr>
            <a:r>
              <a:rPr lang="en-US" sz="2600" u="sng" dirty="0" smtClean="0">
                <a:solidFill>
                  <a:srgbClr val="7030A0"/>
                </a:solidFill>
                <a:latin typeface="Times New Roman" panose="02020603050405020304" pitchFamily="18" charset="0"/>
                <a:cs typeface="Times New Roman" panose="02020603050405020304" pitchFamily="18" charset="0"/>
              </a:rPr>
              <a:t>Specifications:</a:t>
            </a:r>
            <a:endParaRPr lang="en-IN" sz="2600" u="sng" dirty="0">
              <a:solidFill>
                <a:srgbClr val="7030A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Detection Range: Up to 7 meters.</a:t>
            </a:r>
          </a:p>
          <a:p>
            <a:r>
              <a:rPr lang="en-US" sz="2400" dirty="0">
                <a:latin typeface="Times New Roman" panose="02020603050405020304" pitchFamily="18" charset="0"/>
                <a:cs typeface="Times New Roman" panose="02020603050405020304" pitchFamily="18" charset="0"/>
              </a:rPr>
              <a:t>Detection Angle: 120 degrees.</a:t>
            </a:r>
          </a:p>
          <a:p>
            <a:r>
              <a:rPr lang="en-US" sz="2400" dirty="0">
                <a:latin typeface="Times New Roman" panose="02020603050405020304" pitchFamily="18" charset="0"/>
                <a:cs typeface="Times New Roman" panose="02020603050405020304" pitchFamily="18" charset="0"/>
              </a:rPr>
              <a:t>Operating Voltage: 5V–20V DC.</a:t>
            </a:r>
          </a:p>
          <a:p>
            <a:r>
              <a:rPr lang="en-US" sz="2400" dirty="0" smtClean="0">
                <a:latin typeface="Times New Roman" panose="02020603050405020304" pitchFamily="18" charset="0"/>
                <a:cs typeface="Times New Roman" panose="02020603050405020304" pitchFamily="18" charset="0"/>
              </a:rPr>
              <a:t>Power </a:t>
            </a:r>
            <a:r>
              <a:rPr lang="en-US" sz="2400" dirty="0">
                <a:latin typeface="Times New Roman" panose="02020603050405020304" pitchFamily="18" charset="0"/>
                <a:cs typeface="Times New Roman" panose="02020603050405020304" pitchFamily="18" charset="0"/>
              </a:rPr>
              <a:t>Consumption: 65 mA</a:t>
            </a:r>
            <a:r>
              <a:rPr lang="en-US" dirty="0">
                <a:latin typeface="Times New Roman" panose="02020603050405020304" pitchFamily="18" charset="0"/>
                <a:cs typeface="Times New Roman" panose="02020603050405020304" pitchFamily="18" charset="0"/>
              </a:rPr>
              <a:t>.</a:t>
            </a:r>
          </a:p>
          <a:p>
            <a:pPr marL="0" indent="0">
              <a:buNone/>
            </a:pPr>
            <a:endParaRPr lang="en-IN" dirty="0"/>
          </a:p>
        </p:txBody>
      </p:sp>
      <p:pic>
        <p:nvPicPr>
          <p:cNvPr id="5" name="Picture 4"/>
          <p:cNvPicPr>
            <a:picLocks noChangeAspect="1"/>
          </p:cNvPicPr>
          <p:nvPr/>
        </p:nvPicPr>
        <p:blipFill>
          <a:blip r:embed="rId2"/>
          <a:stretch>
            <a:fillRect/>
          </a:stretch>
        </p:blipFill>
        <p:spPr>
          <a:xfrm>
            <a:off x="7560251" y="3908425"/>
            <a:ext cx="3449745" cy="2122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21682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TotalTime>
  <Words>1584</Words>
  <Application>Microsoft Office PowerPoint</Application>
  <PresentationFormat>Widescreen</PresentationFormat>
  <Paragraphs>165</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Inter</vt:lpstr>
      <vt:lpstr>Mangal</vt:lpstr>
      <vt:lpstr>Times New Roman</vt:lpstr>
      <vt:lpstr>Wingdings</vt:lpstr>
      <vt:lpstr>Office Theme</vt:lpstr>
      <vt:lpstr>AI and IoT based Remote monitoring and Alerting of Human Elephant Conflict Mitigation</vt:lpstr>
      <vt:lpstr>Overview of Human-Elephant Conflict (HEC)</vt:lpstr>
      <vt:lpstr>Statistics from Research Papers and Reports</vt:lpstr>
      <vt:lpstr>Conventional Methods to Avoid Human-Animal Conflict </vt:lpstr>
      <vt:lpstr>     AI and IoT Can Provide Better and simpler Solutions </vt:lpstr>
      <vt:lpstr>1) Conflict Zone - Study area - Kalimangalam </vt:lpstr>
      <vt:lpstr>Biodiversity hotspot - Kalimangalam Village </vt:lpstr>
      <vt:lpstr>2) System Design </vt:lpstr>
      <vt:lpstr>1) Data Collection Layer (IoT Devices) </vt:lpstr>
      <vt:lpstr>Data Collection Layer (IoT Devices) </vt:lpstr>
      <vt:lpstr>2) Data Processing Layer (Edge computing) </vt:lpstr>
      <vt:lpstr>Comparison of Edge devices </vt:lpstr>
      <vt:lpstr>AI Algorithm - YOLO (You Only Look Once) </vt:lpstr>
      <vt:lpstr>AI algorithms – Object detection (YOLO)</vt:lpstr>
      <vt:lpstr>AI algorithms - (YOLO)</vt:lpstr>
      <vt:lpstr>AI algorithms - (YOLO)</vt:lpstr>
      <vt:lpstr>AI algorithms - (YOLO)</vt:lpstr>
      <vt:lpstr>AI algorithms (YOLO)</vt:lpstr>
      <vt:lpstr>AI algorithms (YOLO)</vt:lpstr>
      <vt:lpstr>Parameter Comparison for Human-Animal Conflict Detection</vt:lpstr>
      <vt:lpstr>What is TinyML and TensorFlow?</vt:lpstr>
      <vt:lpstr>PowerPoint Presentation</vt:lpstr>
      <vt:lpstr>User Interaction Layer (Alerts/Mobile App)</vt:lpstr>
      <vt:lpstr>GSM Module and Web Page/App </vt:lpstr>
      <vt:lpstr>3D Modeling </vt:lpstr>
      <vt:lpstr>Results – Images of Elephant detection</vt:lpstr>
      <vt:lpstr>Results – Models developed and Tested in Lab</vt:lpstr>
      <vt:lpstr>Results – Webpage Live data  </vt:lpstr>
      <vt:lpstr>Implementation in Kalimangalam School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and AI based Remote monitoring and Alerting of Human Elephant Conflict Mitigation</dc:title>
  <dc:creator>Anto Marshal</dc:creator>
  <cp:lastModifiedBy>Anto Marshal</cp:lastModifiedBy>
  <cp:revision>61</cp:revision>
  <dcterms:created xsi:type="dcterms:W3CDTF">2025-01-31T01:06:20Z</dcterms:created>
  <dcterms:modified xsi:type="dcterms:W3CDTF">2025-02-04T05:10:00Z</dcterms:modified>
</cp:coreProperties>
</file>